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9"/>
  </p:notesMasterIdLst>
  <p:handoutMasterIdLst>
    <p:handoutMasterId r:id="rId50"/>
  </p:handoutMasterIdLst>
  <p:sldIdLst>
    <p:sldId id="257" r:id="rId2"/>
    <p:sldId id="259" r:id="rId3"/>
    <p:sldId id="275" r:id="rId4"/>
    <p:sldId id="271" r:id="rId5"/>
    <p:sldId id="299" r:id="rId6"/>
    <p:sldId id="288" r:id="rId7"/>
    <p:sldId id="300" r:id="rId8"/>
    <p:sldId id="290" r:id="rId9"/>
    <p:sldId id="301" r:id="rId10"/>
    <p:sldId id="292" r:id="rId11"/>
    <p:sldId id="304" r:id="rId12"/>
    <p:sldId id="305" r:id="rId13"/>
    <p:sldId id="306" r:id="rId14"/>
    <p:sldId id="307" r:id="rId15"/>
    <p:sldId id="276" r:id="rId16"/>
    <p:sldId id="296" r:id="rId17"/>
    <p:sldId id="308" r:id="rId18"/>
    <p:sldId id="277" r:id="rId19"/>
    <p:sldId id="297" r:id="rId20"/>
    <p:sldId id="309" r:id="rId21"/>
    <p:sldId id="310" r:id="rId22"/>
    <p:sldId id="311" r:id="rId23"/>
    <p:sldId id="312" r:id="rId24"/>
    <p:sldId id="313" r:id="rId25"/>
    <p:sldId id="314" r:id="rId26"/>
    <p:sldId id="315" r:id="rId27"/>
    <p:sldId id="316" r:id="rId28"/>
    <p:sldId id="317" r:id="rId29"/>
    <p:sldId id="318" r:id="rId30"/>
    <p:sldId id="319" r:id="rId31"/>
    <p:sldId id="320" r:id="rId32"/>
    <p:sldId id="321" r:id="rId33"/>
    <p:sldId id="322" r:id="rId34"/>
    <p:sldId id="323" r:id="rId35"/>
    <p:sldId id="324" r:id="rId36"/>
    <p:sldId id="325" r:id="rId37"/>
    <p:sldId id="326" r:id="rId38"/>
    <p:sldId id="279" r:id="rId39"/>
    <p:sldId id="274" r:id="rId40"/>
    <p:sldId id="327" r:id="rId41"/>
    <p:sldId id="328" r:id="rId42"/>
    <p:sldId id="329" r:id="rId43"/>
    <p:sldId id="330" r:id="rId44"/>
    <p:sldId id="333" r:id="rId45"/>
    <p:sldId id="331" r:id="rId46"/>
    <p:sldId id="332" r:id="rId47"/>
    <p:sldId id="334" r:id="rId48"/>
  </p:sldIdLst>
  <p:sldSz cx="24385588" cy="13717588"/>
  <p:notesSz cx="6797675" cy="9926638"/>
  <p:defaultTextStyle>
    <a:defPPr>
      <a:defRPr lang="de-DE"/>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p:defaultTextStyle>
  <p:extLst>
    <p:ext uri="{EFAFB233-063F-42B5-8137-9DF3F51BA10A}">
      <p15:sldGuideLst xmlns:p15="http://schemas.microsoft.com/office/powerpoint/2012/main" xmlns=""/>
    </p:ext>
    <p:ext uri="{2D200454-40CA-4A62-9FC3-DE9A4176ACB9}">
      <p15:notes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8C02D"/>
    <a:srgbClr val="666F75"/>
    <a:srgbClr val="D7172D"/>
    <a:srgbClr val="A8C02A"/>
    <a:srgbClr val="EBF7FF"/>
    <a:srgbClr val="F8F8F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p:scale>
          <a:sx n="52" d="100"/>
          <a:sy n="52" d="100"/>
        </p:scale>
        <p:origin x="-90" y="-198"/>
      </p:cViewPr>
      <p:guideLst>
        <p:guide orient="horz" pos="4320"/>
        <p:guide pos="7680"/>
      </p:guideLst>
    </p:cSldViewPr>
  </p:slideViewPr>
  <p:notesTextViewPr>
    <p:cViewPr>
      <p:scale>
        <a:sx n="3" d="2"/>
        <a:sy n="3" d="2"/>
      </p:scale>
      <p:origin x="0" y="0"/>
    </p:cViewPr>
  </p:notesTextViewPr>
  <p:sorterViewPr>
    <p:cViewPr>
      <p:scale>
        <a:sx n="100" d="100"/>
        <a:sy n="100" d="100"/>
      </p:scale>
      <p:origin x="0" y="-4824"/>
    </p:cViewPr>
  </p:sorterViewPr>
  <p:notesViewPr>
    <p:cSldViewPr snapToGrid="0">
      <p:cViewPr varScale="1">
        <p:scale>
          <a:sx n="86" d="100"/>
          <a:sy n="86" d="100"/>
        </p:scale>
        <p:origin x="2712" y="5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handoutMaster" Target="handoutMasters/handout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1" y="0"/>
            <a:ext cx="2945659" cy="498055"/>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sz="quarter" idx="1"/>
          </p:nvPr>
        </p:nvSpPr>
        <p:spPr>
          <a:xfrm>
            <a:off x="3850444" y="0"/>
            <a:ext cx="2945659" cy="498055"/>
          </a:xfrm>
          <a:prstGeom prst="rect">
            <a:avLst/>
          </a:prstGeom>
        </p:spPr>
        <p:txBody>
          <a:bodyPr vert="horz" lIns="91440" tIns="45720" rIns="91440" bIns="45720" rtlCol="0"/>
          <a:lstStyle>
            <a:lvl1pPr algn="r">
              <a:defRPr sz="1200"/>
            </a:lvl1pPr>
          </a:lstStyle>
          <a:p>
            <a:fld id="{F8CA30E9-35D5-4AF4-8049-CADC28F56A93}" type="datetimeFigureOut">
              <a:rPr lang="de-DE" smtClean="0"/>
              <a:t>20.10.2014</a:t>
            </a:fld>
            <a:endParaRPr lang="de-DE"/>
          </a:p>
        </p:txBody>
      </p:sp>
      <p:sp>
        <p:nvSpPr>
          <p:cNvPr id="4" name="Fußzeilenplatzhalter 3"/>
          <p:cNvSpPr>
            <a:spLocks noGrp="1"/>
          </p:cNvSpPr>
          <p:nvPr>
            <p:ph type="ftr" sz="quarter" idx="2"/>
          </p:nvPr>
        </p:nvSpPr>
        <p:spPr>
          <a:xfrm>
            <a:off x="1" y="9428584"/>
            <a:ext cx="2945659" cy="498055"/>
          </a:xfrm>
          <a:prstGeom prst="rect">
            <a:avLst/>
          </a:prstGeom>
        </p:spPr>
        <p:txBody>
          <a:bodyPr vert="horz" lIns="91440" tIns="45720" rIns="91440" bIns="45720" rtlCol="0" anchor="b"/>
          <a:lstStyle>
            <a:lvl1pPr algn="l">
              <a:defRPr sz="1200"/>
            </a:lvl1pPr>
          </a:lstStyle>
          <a:p>
            <a:endParaRPr lang="de-DE"/>
          </a:p>
        </p:txBody>
      </p:sp>
      <p:sp>
        <p:nvSpPr>
          <p:cNvPr id="5" name="Foliennummernplatzhalter 4"/>
          <p:cNvSpPr>
            <a:spLocks noGrp="1"/>
          </p:cNvSpPr>
          <p:nvPr>
            <p:ph type="sldNum" sz="quarter" idx="3"/>
          </p:nvPr>
        </p:nvSpPr>
        <p:spPr>
          <a:xfrm>
            <a:off x="3850444" y="9428584"/>
            <a:ext cx="2945659" cy="498055"/>
          </a:xfrm>
          <a:prstGeom prst="rect">
            <a:avLst/>
          </a:prstGeom>
        </p:spPr>
        <p:txBody>
          <a:bodyPr vert="horz" lIns="91440" tIns="45720" rIns="91440" bIns="45720" rtlCol="0" anchor="b"/>
          <a:lstStyle>
            <a:lvl1pPr algn="r">
              <a:defRPr sz="1200"/>
            </a:lvl1pPr>
          </a:lstStyle>
          <a:p>
            <a:fld id="{FC90EA3A-5FAD-4BFC-BDB3-F1F9F950E140}" type="slidenum">
              <a:rPr lang="de-DE" smtClean="0"/>
              <a:t>‹Nr.›</a:t>
            </a:fld>
            <a:endParaRPr lang="de-DE"/>
          </a:p>
        </p:txBody>
      </p:sp>
    </p:spTree>
    <p:extLst>
      <p:ext uri="{BB962C8B-B14F-4D97-AF65-F5344CB8AC3E}">
        <p14:creationId xmlns:p14="http://schemas.microsoft.com/office/powerpoint/2010/main" val="296859244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1" y="0"/>
            <a:ext cx="2945659" cy="498055"/>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50444" y="0"/>
            <a:ext cx="2945659" cy="498055"/>
          </a:xfrm>
          <a:prstGeom prst="rect">
            <a:avLst/>
          </a:prstGeom>
        </p:spPr>
        <p:txBody>
          <a:bodyPr vert="horz" lIns="91440" tIns="45720" rIns="91440" bIns="45720" rtlCol="0"/>
          <a:lstStyle>
            <a:lvl1pPr algn="r">
              <a:defRPr sz="1200"/>
            </a:lvl1pPr>
          </a:lstStyle>
          <a:p>
            <a:fld id="{8924D0B4-9F32-49E7-9CB2-6FB9D8C1BF8C}" type="datetimeFigureOut">
              <a:rPr lang="de-DE" smtClean="0"/>
              <a:t>20.10.2014</a:t>
            </a:fld>
            <a:endParaRPr lang="de-DE"/>
          </a:p>
        </p:txBody>
      </p:sp>
      <p:sp>
        <p:nvSpPr>
          <p:cNvPr id="4" name="Folienbildplatzhalter 3"/>
          <p:cNvSpPr>
            <a:spLocks noGrp="1" noRot="1" noChangeAspect="1"/>
          </p:cNvSpPr>
          <p:nvPr>
            <p:ph type="sldImg" idx="2"/>
          </p:nvPr>
        </p:nvSpPr>
        <p:spPr>
          <a:xfrm>
            <a:off x="425450" y="1243013"/>
            <a:ext cx="5946775" cy="334645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79768" y="4777195"/>
            <a:ext cx="5438140" cy="3908614"/>
          </a:xfrm>
          <a:prstGeom prst="rect">
            <a:avLst/>
          </a:prstGeom>
        </p:spPr>
        <p:txBody>
          <a:bodyPr vert="horz" lIns="91440" tIns="45720" rIns="91440" bIns="45720" rtlCol="0"/>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6" name="Fußzeilenplatzhalter 5"/>
          <p:cNvSpPr>
            <a:spLocks noGrp="1"/>
          </p:cNvSpPr>
          <p:nvPr>
            <p:ph type="ftr" sz="quarter" idx="4"/>
          </p:nvPr>
        </p:nvSpPr>
        <p:spPr>
          <a:xfrm>
            <a:off x="1" y="9428584"/>
            <a:ext cx="2945659" cy="498055"/>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50444" y="9428584"/>
            <a:ext cx="2945659" cy="498055"/>
          </a:xfrm>
          <a:prstGeom prst="rect">
            <a:avLst/>
          </a:prstGeom>
        </p:spPr>
        <p:txBody>
          <a:bodyPr vert="horz" lIns="91440" tIns="45720" rIns="91440" bIns="45720" rtlCol="0" anchor="b"/>
          <a:lstStyle>
            <a:lvl1pPr algn="r">
              <a:defRPr sz="1200"/>
            </a:lvl1pPr>
          </a:lstStyle>
          <a:p>
            <a:fld id="{52FF97C2-C320-44DC-A0A3-DF2298FA6AD5}" type="slidenum">
              <a:rPr lang="de-DE" smtClean="0"/>
              <a:t>‹Nr.›</a:t>
            </a:fld>
            <a:endParaRPr lang="de-DE"/>
          </a:p>
        </p:txBody>
      </p:sp>
    </p:spTree>
    <p:extLst>
      <p:ext uri="{BB962C8B-B14F-4D97-AF65-F5344CB8AC3E}">
        <p14:creationId xmlns:p14="http://schemas.microsoft.com/office/powerpoint/2010/main" val="4274907151"/>
      </p:ext>
    </p:extLst>
  </p:cSld>
  <p:clrMap bg1="lt1" tx1="dk1" bg2="lt2" tx2="dk2" accent1="accent1" accent2="accent2" accent3="accent3" accent4="accent4" accent5="accent5" accent6="accent6" hlink="hlink" folHlink="folHlink"/>
  <p:notesStyle>
    <a:lvl1pPr marL="0" algn="l" defTabSz="1828891" rtl="0" eaLnBrk="1" latinLnBrk="0" hangingPunct="1">
      <a:defRPr sz="2400" kern="1200">
        <a:solidFill>
          <a:schemeClr val="tx1"/>
        </a:solidFill>
        <a:latin typeface="+mn-lt"/>
        <a:ea typeface="+mn-ea"/>
        <a:cs typeface="+mn-cs"/>
      </a:defRPr>
    </a:lvl1pPr>
    <a:lvl2pPr marL="914446" algn="l" defTabSz="1828891" rtl="0" eaLnBrk="1" latinLnBrk="0" hangingPunct="1">
      <a:defRPr sz="2400" kern="1200">
        <a:solidFill>
          <a:schemeClr val="tx1"/>
        </a:solidFill>
        <a:latin typeface="+mn-lt"/>
        <a:ea typeface="+mn-ea"/>
        <a:cs typeface="+mn-cs"/>
      </a:defRPr>
    </a:lvl2pPr>
    <a:lvl3pPr marL="1828891" algn="l" defTabSz="1828891" rtl="0" eaLnBrk="1" latinLnBrk="0" hangingPunct="1">
      <a:defRPr sz="2400" kern="1200">
        <a:solidFill>
          <a:schemeClr val="tx1"/>
        </a:solidFill>
        <a:latin typeface="+mn-lt"/>
        <a:ea typeface="+mn-ea"/>
        <a:cs typeface="+mn-cs"/>
      </a:defRPr>
    </a:lvl3pPr>
    <a:lvl4pPr marL="2743337" algn="l" defTabSz="1828891" rtl="0" eaLnBrk="1" latinLnBrk="0" hangingPunct="1">
      <a:defRPr sz="2400" kern="1200">
        <a:solidFill>
          <a:schemeClr val="tx1"/>
        </a:solidFill>
        <a:latin typeface="+mn-lt"/>
        <a:ea typeface="+mn-ea"/>
        <a:cs typeface="+mn-cs"/>
      </a:defRPr>
    </a:lvl4pPr>
    <a:lvl5pPr marL="3657783" algn="l" defTabSz="1828891" rtl="0" eaLnBrk="1" latinLnBrk="0" hangingPunct="1">
      <a:defRPr sz="2400" kern="1200">
        <a:solidFill>
          <a:schemeClr val="tx1"/>
        </a:solidFill>
        <a:latin typeface="+mn-lt"/>
        <a:ea typeface="+mn-ea"/>
        <a:cs typeface="+mn-cs"/>
      </a:defRPr>
    </a:lvl5pPr>
    <a:lvl6pPr marL="4572229" algn="l" defTabSz="1828891" rtl="0" eaLnBrk="1" latinLnBrk="0" hangingPunct="1">
      <a:defRPr sz="2400" kern="1200">
        <a:solidFill>
          <a:schemeClr val="tx1"/>
        </a:solidFill>
        <a:latin typeface="+mn-lt"/>
        <a:ea typeface="+mn-ea"/>
        <a:cs typeface="+mn-cs"/>
      </a:defRPr>
    </a:lvl6pPr>
    <a:lvl7pPr marL="5486674" algn="l" defTabSz="1828891" rtl="0" eaLnBrk="1" latinLnBrk="0" hangingPunct="1">
      <a:defRPr sz="2400" kern="1200">
        <a:solidFill>
          <a:schemeClr val="tx1"/>
        </a:solidFill>
        <a:latin typeface="+mn-lt"/>
        <a:ea typeface="+mn-ea"/>
        <a:cs typeface="+mn-cs"/>
      </a:defRPr>
    </a:lvl7pPr>
    <a:lvl8pPr marL="6401120" algn="l" defTabSz="1828891" rtl="0" eaLnBrk="1" latinLnBrk="0" hangingPunct="1">
      <a:defRPr sz="2400" kern="1200">
        <a:solidFill>
          <a:schemeClr val="tx1"/>
        </a:solidFill>
        <a:latin typeface="+mn-lt"/>
        <a:ea typeface="+mn-ea"/>
        <a:cs typeface="+mn-cs"/>
      </a:defRPr>
    </a:lvl8pPr>
    <a:lvl9pPr marL="7315566" algn="l" defTabSz="1828891" rtl="0" eaLnBrk="1" latinLnBrk="0" hangingPunct="1">
      <a:defRPr sz="2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52FF97C2-C320-44DC-A0A3-DF2298FA6AD5}" type="slidenum">
              <a:rPr lang="de-DE" smtClean="0"/>
              <a:t>1</a:t>
            </a:fld>
            <a:endParaRPr lang="de-DE"/>
          </a:p>
        </p:txBody>
      </p:sp>
    </p:spTree>
    <p:extLst>
      <p:ext uri="{BB962C8B-B14F-4D97-AF65-F5344CB8AC3E}">
        <p14:creationId xmlns:p14="http://schemas.microsoft.com/office/powerpoint/2010/main" val="27643575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52FF97C2-C320-44DC-A0A3-DF2298FA6AD5}" type="slidenum">
              <a:rPr lang="de-DE" smtClean="0"/>
              <a:t>2</a:t>
            </a:fld>
            <a:endParaRPr lang="de-DE"/>
          </a:p>
        </p:txBody>
      </p:sp>
    </p:spTree>
    <p:extLst>
      <p:ext uri="{BB962C8B-B14F-4D97-AF65-F5344CB8AC3E}">
        <p14:creationId xmlns:p14="http://schemas.microsoft.com/office/powerpoint/2010/main" val="17542419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52FF97C2-C320-44DC-A0A3-DF2298FA6AD5}" type="slidenum">
              <a:rPr lang="de-DE" smtClean="0"/>
              <a:t>16</a:t>
            </a:fld>
            <a:endParaRPr lang="de-DE"/>
          </a:p>
        </p:txBody>
      </p:sp>
    </p:spTree>
    <p:extLst>
      <p:ext uri="{BB962C8B-B14F-4D97-AF65-F5344CB8AC3E}">
        <p14:creationId xmlns:p14="http://schemas.microsoft.com/office/powerpoint/2010/main" val="27020718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52FF97C2-C320-44DC-A0A3-DF2298FA6AD5}" type="slidenum">
              <a:rPr lang="de-DE" smtClean="0"/>
              <a:t>43</a:t>
            </a:fld>
            <a:endParaRPr lang="de-DE"/>
          </a:p>
        </p:txBody>
      </p:sp>
    </p:spTree>
    <p:extLst>
      <p:ext uri="{BB962C8B-B14F-4D97-AF65-F5344CB8AC3E}">
        <p14:creationId xmlns:p14="http://schemas.microsoft.com/office/powerpoint/2010/main" val="204352851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vcs_start_slide_de">
    <p:spTree>
      <p:nvGrpSpPr>
        <p:cNvPr id="1" name=""/>
        <p:cNvGrpSpPr/>
        <p:nvPr/>
      </p:nvGrpSpPr>
      <p:grpSpPr>
        <a:xfrm>
          <a:off x="0" y="0"/>
          <a:ext cx="0" cy="0"/>
          <a:chOff x="0" y="0"/>
          <a:chExt cx="0" cy="0"/>
        </a:xfrm>
      </p:grpSpPr>
      <p:sp>
        <p:nvSpPr>
          <p:cNvPr id="2" name="Title 1"/>
          <p:cNvSpPr>
            <a:spLocks noGrp="1"/>
          </p:cNvSpPr>
          <p:nvPr>
            <p:ph type="title"/>
          </p:nvPr>
        </p:nvSpPr>
        <p:spPr>
          <a:xfrm>
            <a:off x="1663808" y="6558621"/>
            <a:ext cx="21032570" cy="3156879"/>
          </a:xfrm>
        </p:spPr>
        <p:txBody>
          <a:bodyPr anchor="b">
            <a:normAutofit/>
          </a:bodyPr>
          <a:lstStyle>
            <a:lvl1pPr>
              <a:defRPr sz="9600">
                <a:solidFill>
                  <a:schemeClr val="tx1">
                    <a:lumMod val="65000"/>
                    <a:lumOff val="35000"/>
                  </a:schemeClr>
                </a:solidFill>
                <a:latin typeface="+mn-lt"/>
              </a:defRPr>
            </a:lvl1pPr>
          </a:lstStyle>
          <a:p>
            <a:r>
              <a:rPr lang="de-DE" dirty="0" smtClean="0"/>
              <a:t>Titelmasterformat durch Klicken bearbeiten</a:t>
            </a:r>
            <a:endParaRPr lang="en-US" dirty="0"/>
          </a:p>
        </p:txBody>
      </p:sp>
      <p:sp>
        <p:nvSpPr>
          <p:cNvPr id="3" name="Text Placeholder 2"/>
          <p:cNvSpPr>
            <a:spLocks noGrp="1"/>
          </p:cNvSpPr>
          <p:nvPr>
            <p:ph type="body" idx="1"/>
          </p:nvPr>
        </p:nvSpPr>
        <p:spPr>
          <a:xfrm>
            <a:off x="1663808" y="10515661"/>
            <a:ext cx="21032570" cy="1571044"/>
          </a:xfrm>
        </p:spPr>
        <p:txBody>
          <a:bodyPr/>
          <a:lstStyle>
            <a:lvl1pPr marL="0" indent="0">
              <a:buNone/>
              <a:defRPr sz="4800">
                <a:solidFill>
                  <a:schemeClr val="bg1">
                    <a:lumMod val="50000"/>
                  </a:schemeClr>
                </a:solidFill>
                <a:latin typeface="+mj-lt"/>
              </a:defRPr>
            </a:lvl1pPr>
            <a:lvl2pPr marL="914446" indent="0">
              <a:buNone/>
              <a:defRPr sz="4000">
                <a:solidFill>
                  <a:schemeClr val="tx1">
                    <a:tint val="75000"/>
                  </a:schemeClr>
                </a:solidFill>
              </a:defRPr>
            </a:lvl2pPr>
            <a:lvl3pPr marL="1828891" indent="0">
              <a:buNone/>
              <a:defRPr sz="3600">
                <a:solidFill>
                  <a:schemeClr val="tx1">
                    <a:tint val="75000"/>
                  </a:schemeClr>
                </a:solidFill>
              </a:defRPr>
            </a:lvl3pPr>
            <a:lvl4pPr marL="2743337" indent="0">
              <a:buNone/>
              <a:defRPr sz="3200">
                <a:solidFill>
                  <a:schemeClr val="tx1">
                    <a:tint val="75000"/>
                  </a:schemeClr>
                </a:solidFill>
              </a:defRPr>
            </a:lvl4pPr>
            <a:lvl5pPr marL="3657783" indent="0">
              <a:buNone/>
              <a:defRPr sz="3200">
                <a:solidFill>
                  <a:schemeClr val="tx1">
                    <a:tint val="75000"/>
                  </a:schemeClr>
                </a:solidFill>
              </a:defRPr>
            </a:lvl5pPr>
            <a:lvl6pPr marL="4572229" indent="0">
              <a:buNone/>
              <a:defRPr sz="3200">
                <a:solidFill>
                  <a:schemeClr val="tx1">
                    <a:tint val="75000"/>
                  </a:schemeClr>
                </a:solidFill>
              </a:defRPr>
            </a:lvl6pPr>
            <a:lvl7pPr marL="5486674" indent="0">
              <a:buNone/>
              <a:defRPr sz="3200">
                <a:solidFill>
                  <a:schemeClr val="tx1">
                    <a:tint val="75000"/>
                  </a:schemeClr>
                </a:solidFill>
              </a:defRPr>
            </a:lvl7pPr>
            <a:lvl8pPr marL="6401120" indent="0">
              <a:buNone/>
              <a:defRPr sz="3200">
                <a:solidFill>
                  <a:schemeClr val="tx1">
                    <a:tint val="75000"/>
                  </a:schemeClr>
                </a:solidFill>
              </a:defRPr>
            </a:lvl8pPr>
            <a:lvl9pPr marL="7315566" indent="0">
              <a:buNone/>
              <a:defRPr sz="3200">
                <a:solidFill>
                  <a:schemeClr val="tx1">
                    <a:tint val="75000"/>
                  </a:schemeClr>
                </a:solidFill>
              </a:defRPr>
            </a:lvl9pPr>
          </a:lstStyle>
          <a:p>
            <a:pPr lvl="0"/>
            <a:r>
              <a:rPr lang="de-DE" dirty="0" smtClean="0"/>
              <a:t>Textmasterformat bearbeiten</a:t>
            </a:r>
          </a:p>
        </p:txBody>
      </p:sp>
      <p:pic>
        <p:nvPicPr>
          <p:cNvPr id="9" name="Grafik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701" y="1162593"/>
            <a:ext cx="24385588" cy="4862566"/>
          </a:xfrm>
          <a:prstGeom prst="rect">
            <a:avLst/>
          </a:prstGeom>
        </p:spPr>
      </p:pic>
      <p:sp>
        <p:nvSpPr>
          <p:cNvPr id="13" name="Flussdiagramm: Manuelle Eingabe 12"/>
          <p:cNvSpPr/>
          <p:nvPr userDrawn="1"/>
        </p:nvSpPr>
        <p:spPr>
          <a:xfrm rot="5400000" flipH="1">
            <a:off x="2844809" y="-1694917"/>
            <a:ext cx="1545457" cy="7260477"/>
          </a:xfrm>
          <a:prstGeom prst="flowChartManualInpu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8" name="Grafik 1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95966" y="400530"/>
            <a:ext cx="4364745" cy="2078919"/>
          </a:xfrm>
          <a:prstGeom prst="rect">
            <a:avLst/>
          </a:prstGeom>
        </p:spPr>
      </p:pic>
      <p:sp>
        <p:nvSpPr>
          <p:cNvPr id="19" name="Flussdiagramm: Manuelle Eingabe 18"/>
          <p:cNvSpPr/>
          <p:nvPr userDrawn="1"/>
        </p:nvSpPr>
        <p:spPr>
          <a:xfrm rot="16200000" flipH="1">
            <a:off x="17883732" y="-463995"/>
            <a:ext cx="1564466" cy="11413843"/>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123"/>
              <a:gd name="connsiteY0" fmla="*/ 1399 h 10000"/>
              <a:gd name="connsiteX1" fmla="*/ 10123 w 10123"/>
              <a:gd name="connsiteY1" fmla="*/ 0 h 10000"/>
              <a:gd name="connsiteX2" fmla="*/ 10123 w 10123"/>
              <a:gd name="connsiteY2" fmla="*/ 10000 h 10000"/>
              <a:gd name="connsiteX3" fmla="*/ 123 w 10123"/>
              <a:gd name="connsiteY3" fmla="*/ 10000 h 10000"/>
              <a:gd name="connsiteX4" fmla="*/ 0 w 10123"/>
              <a:gd name="connsiteY4" fmla="*/ 1399 h 10000"/>
              <a:gd name="connsiteX0" fmla="*/ 0 w 10123"/>
              <a:gd name="connsiteY0" fmla="*/ 1299 h 10000"/>
              <a:gd name="connsiteX1" fmla="*/ 10123 w 10123"/>
              <a:gd name="connsiteY1" fmla="*/ 0 h 10000"/>
              <a:gd name="connsiteX2" fmla="*/ 10123 w 10123"/>
              <a:gd name="connsiteY2" fmla="*/ 10000 h 10000"/>
              <a:gd name="connsiteX3" fmla="*/ 123 w 10123"/>
              <a:gd name="connsiteY3" fmla="*/ 10000 h 10000"/>
              <a:gd name="connsiteX4" fmla="*/ 0 w 10123"/>
              <a:gd name="connsiteY4" fmla="*/ 1299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23" h="10000">
                <a:moveTo>
                  <a:pt x="0" y="1299"/>
                </a:moveTo>
                <a:lnTo>
                  <a:pt x="10123" y="0"/>
                </a:lnTo>
                <a:lnTo>
                  <a:pt x="10123" y="10000"/>
                </a:lnTo>
                <a:lnTo>
                  <a:pt x="123" y="10000"/>
                </a:lnTo>
                <a:lnTo>
                  <a:pt x="0" y="1299"/>
                </a:lnTo>
                <a:close/>
              </a:path>
            </a:pathLst>
          </a:custGeom>
          <a:solidFill>
            <a:schemeClr val="bg1">
              <a:alpha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1" name="Rechteck 20"/>
          <p:cNvSpPr/>
          <p:nvPr userDrawn="1"/>
        </p:nvSpPr>
        <p:spPr>
          <a:xfrm>
            <a:off x="1663808" y="10062342"/>
            <a:ext cx="5543550" cy="144577"/>
          </a:xfrm>
          <a:prstGeom prst="rect">
            <a:avLst/>
          </a:prstGeom>
          <a:gradFill flip="none" rotWithShape="1">
            <a:gsLst>
              <a:gs pos="0">
                <a:srgbClr val="A8C02D"/>
              </a:gs>
              <a:gs pos="50000">
                <a:srgbClr val="A8C02D"/>
              </a:gs>
              <a:gs pos="100000">
                <a:schemeClr val="bg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22" name="Grafik 21"/>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4036956" y="4745335"/>
            <a:ext cx="1866276" cy="1100506"/>
          </a:xfrm>
          <a:prstGeom prst="rect">
            <a:avLst/>
          </a:prstGeom>
        </p:spPr>
      </p:pic>
      <p:sp>
        <p:nvSpPr>
          <p:cNvPr id="23" name="Textfeld 22"/>
          <p:cNvSpPr txBox="1"/>
          <p:nvPr userDrawn="1"/>
        </p:nvSpPr>
        <p:spPr>
          <a:xfrm>
            <a:off x="9677400" y="515311"/>
            <a:ext cx="11410950" cy="584775"/>
          </a:xfrm>
          <a:prstGeom prst="rect">
            <a:avLst/>
          </a:prstGeom>
          <a:noFill/>
        </p:spPr>
        <p:txBody>
          <a:bodyPr wrap="square" rtlCol="0">
            <a:spAutoFit/>
          </a:bodyPr>
          <a:lstStyle/>
          <a:p>
            <a:r>
              <a:rPr lang="de-DE" sz="3200" b="1" dirty="0" smtClean="0">
                <a:solidFill>
                  <a:schemeClr val="tx1">
                    <a:lumMod val="65000"/>
                    <a:lumOff val="35000"/>
                  </a:schemeClr>
                </a:solidFill>
                <a:latin typeface="+mj-lt"/>
              </a:rPr>
              <a:t>CREATE		MAINTAIN		PUBLISH</a:t>
            </a:r>
            <a:endParaRPr lang="de-DE" sz="3200" b="1" dirty="0">
              <a:solidFill>
                <a:schemeClr val="tx1">
                  <a:lumMod val="65000"/>
                  <a:lumOff val="35000"/>
                </a:schemeClr>
              </a:solidFill>
              <a:latin typeface="+mj-lt"/>
            </a:endParaRPr>
          </a:p>
        </p:txBody>
      </p:sp>
      <p:sp>
        <p:nvSpPr>
          <p:cNvPr id="24" name="Text Placeholder 2"/>
          <p:cNvSpPr>
            <a:spLocks noGrp="1"/>
          </p:cNvSpPr>
          <p:nvPr>
            <p:ph type="body" idx="11" hasCustomPrompt="1"/>
          </p:nvPr>
        </p:nvSpPr>
        <p:spPr>
          <a:xfrm>
            <a:off x="15979432" y="4760935"/>
            <a:ext cx="7585418" cy="775690"/>
          </a:xfrm>
          <a:noFill/>
        </p:spPr>
        <p:txBody>
          <a:bodyPr>
            <a:noAutofit/>
          </a:bodyPr>
          <a:lstStyle>
            <a:lvl1pPr marL="0" indent="0">
              <a:buNone/>
              <a:defRPr sz="6000" b="1">
                <a:solidFill>
                  <a:schemeClr val="tx1">
                    <a:lumMod val="65000"/>
                    <a:lumOff val="35000"/>
                  </a:schemeClr>
                </a:solidFill>
              </a:defRPr>
            </a:lvl1pPr>
            <a:lvl2pPr marL="914446" indent="0">
              <a:buNone/>
              <a:defRPr sz="4000">
                <a:solidFill>
                  <a:schemeClr val="tx1">
                    <a:tint val="75000"/>
                  </a:schemeClr>
                </a:solidFill>
              </a:defRPr>
            </a:lvl2pPr>
            <a:lvl3pPr marL="1828891" indent="0">
              <a:buNone/>
              <a:defRPr sz="3600">
                <a:solidFill>
                  <a:schemeClr val="tx1">
                    <a:tint val="75000"/>
                  </a:schemeClr>
                </a:solidFill>
              </a:defRPr>
            </a:lvl3pPr>
            <a:lvl4pPr marL="2743337" indent="0">
              <a:buNone/>
              <a:defRPr sz="3200">
                <a:solidFill>
                  <a:schemeClr val="tx1">
                    <a:tint val="75000"/>
                  </a:schemeClr>
                </a:solidFill>
              </a:defRPr>
            </a:lvl4pPr>
            <a:lvl5pPr marL="3657783" indent="0">
              <a:buNone/>
              <a:defRPr sz="3200">
                <a:solidFill>
                  <a:schemeClr val="tx1">
                    <a:tint val="75000"/>
                  </a:schemeClr>
                </a:solidFill>
              </a:defRPr>
            </a:lvl5pPr>
            <a:lvl6pPr marL="4572229" indent="0">
              <a:buNone/>
              <a:defRPr sz="3200">
                <a:solidFill>
                  <a:schemeClr val="tx1">
                    <a:tint val="75000"/>
                  </a:schemeClr>
                </a:solidFill>
              </a:defRPr>
            </a:lvl6pPr>
            <a:lvl7pPr marL="5486674" indent="0">
              <a:buNone/>
              <a:defRPr sz="3200">
                <a:solidFill>
                  <a:schemeClr val="tx1">
                    <a:tint val="75000"/>
                  </a:schemeClr>
                </a:solidFill>
              </a:defRPr>
            </a:lvl7pPr>
            <a:lvl8pPr marL="6401120" indent="0">
              <a:buNone/>
              <a:defRPr sz="3200">
                <a:solidFill>
                  <a:schemeClr val="tx1">
                    <a:tint val="75000"/>
                  </a:schemeClr>
                </a:solidFill>
              </a:defRPr>
            </a:lvl8pPr>
            <a:lvl9pPr marL="7315566" indent="0">
              <a:buNone/>
              <a:defRPr sz="3200">
                <a:solidFill>
                  <a:schemeClr val="tx1">
                    <a:tint val="75000"/>
                  </a:schemeClr>
                </a:solidFill>
              </a:defRPr>
            </a:lvl9pPr>
          </a:lstStyle>
          <a:p>
            <a:pPr lvl="0"/>
            <a:r>
              <a:rPr lang="de-DE" dirty="0" smtClean="0"/>
              <a:t>Ort bearbeiten</a:t>
            </a:r>
          </a:p>
        </p:txBody>
      </p:sp>
      <p:cxnSp>
        <p:nvCxnSpPr>
          <p:cNvPr id="12" name="Gerader Verbinder 11"/>
          <p:cNvCxnSpPr/>
          <p:nvPr userDrawn="1"/>
        </p:nvCxnSpPr>
        <p:spPr>
          <a:xfrm>
            <a:off x="0" y="6025159"/>
            <a:ext cx="24385588"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4" name="Date Placeholder 3"/>
          <p:cNvSpPr>
            <a:spLocks noGrp="1"/>
          </p:cNvSpPr>
          <p:nvPr>
            <p:ph type="dt" sz="half" idx="10"/>
          </p:nvPr>
        </p:nvSpPr>
        <p:spPr>
          <a:xfrm>
            <a:off x="1662886" y="12139312"/>
            <a:ext cx="5543550" cy="730335"/>
          </a:xfrm>
        </p:spPr>
        <p:txBody>
          <a:bodyPr/>
          <a:lstStyle>
            <a:lvl1pPr>
              <a:defRPr sz="3200">
                <a:solidFill>
                  <a:schemeClr val="bg1">
                    <a:lumMod val="50000"/>
                  </a:schemeClr>
                </a:solidFill>
                <a:latin typeface="+mj-lt"/>
              </a:defRPr>
            </a:lvl1pPr>
          </a:lstStyle>
          <a:p>
            <a:fld id="{A5C3A59C-C359-4818-86FE-E010280FBBC9}" type="datetime1">
              <a:rPr lang="de-DE" smtClean="0"/>
              <a:t>20.10.2014</a:t>
            </a:fld>
            <a:endParaRPr lang="de-DE" dirty="0"/>
          </a:p>
        </p:txBody>
      </p:sp>
    </p:spTree>
    <p:extLst>
      <p:ext uri="{BB962C8B-B14F-4D97-AF65-F5344CB8AC3E}">
        <p14:creationId xmlns:p14="http://schemas.microsoft.com/office/powerpoint/2010/main" val="2285009181"/>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AB3B1AB-4081-4125-B296-764E663A070F}" type="datetime1">
              <a:rPr lang="de-DE" smtClean="0"/>
              <a:t>20.10.2014</a:t>
            </a:fld>
            <a:endParaRPr lang="de-DE"/>
          </a:p>
        </p:txBody>
      </p:sp>
      <p:sp>
        <p:nvSpPr>
          <p:cNvPr id="3" name="Footer Placeholder 2"/>
          <p:cNvSpPr>
            <a:spLocks noGrp="1"/>
          </p:cNvSpPr>
          <p:nvPr>
            <p:ph type="ftr" sz="quarter" idx="11"/>
          </p:nvPr>
        </p:nvSpPr>
        <p:spPr/>
        <p:txBody>
          <a:bodyPr/>
          <a:lstStyle/>
          <a:p>
            <a:r>
              <a:rPr lang="en-US" smtClean="0"/>
              <a:t>C. Nagel: Revision of the CityGML LOD concept</a:t>
            </a:r>
            <a:endParaRPr lang="de-DE"/>
          </a:p>
        </p:txBody>
      </p:sp>
      <p:sp>
        <p:nvSpPr>
          <p:cNvPr id="4" name="Slide Number Placeholder 3"/>
          <p:cNvSpPr>
            <a:spLocks noGrp="1"/>
          </p:cNvSpPr>
          <p:nvPr>
            <p:ph type="sldNum" sz="quarter" idx="12"/>
          </p:nvPr>
        </p:nvSpPr>
        <p:spPr/>
        <p:txBody>
          <a:bodyPr/>
          <a:lstStyle/>
          <a:p>
            <a:fld id="{AC1DDCB9-F0E3-4746-84F2-95D2A8F7600E}" type="slidenum">
              <a:rPr lang="de-DE" smtClean="0"/>
              <a:t>‹Nr.›</a:t>
            </a:fld>
            <a:endParaRPr lang="de-DE"/>
          </a:p>
        </p:txBody>
      </p:sp>
    </p:spTree>
    <p:extLst>
      <p:ext uri="{BB962C8B-B14F-4D97-AF65-F5344CB8AC3E}">
        <p14:creationId xmlns:p14="http://schemas.microsoft.com/office/powerpoint/2010/main" val="4112679332"/>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1679686" y="914506"/>
            <a:ext cx="7864986" cy="3200771"/>
          </a:xfrm>
        </p:spPr>
        <p:txBody>
          <a:bodyPr anchor="b"/>
          <a:lstStyle>
            <a:lvl1pPr>
              <a:defRPr sz="6400"/>
            </a:lvl1pPr>
          </a:lstStyle>
          <a:p>
            <a:r>
              <a:rPr lang="de-DE" smtClean="0"/>
              <a:t>Titelmasterformat durch Klicken bearbeiten</a:t>
            </a:r>
            <a:endParaRPr lang="en-US" dirty="0"/>
          </a:p>
        </p:txBody>
      </p:sp>
      <p:sp>
        <p:nvSpPr>
          <p:cNvPr id="3" name="Content Placeholder 2"/>
          <p:cNvSpPr>
            <a:spLocks noGrp="1"/>
          </p:cNvSpPr>
          <p:nvPr>
            <p:ph idx="1"/>
          </p:nvPr>
        </p:nvSpPr>
        <p:spPr>
          <a:xfrm>
            <a:off x="10367051" y="1975079"/>
            <a:ext cx="12345204" cy="9748379"/>
          </a:xfrm>
        </p:spPr>
        <p:txBody>
          <a:bodyPr/>
          <a:lstStyle>
            <a:lvl1pPr>
              <a:defRPr sz="6400"/>
            </a:lvl1pPr>
            <a:lvl2pPr>
              <a:defRPr sz="5600"/>
            </a:lvl2pPr>
            <a:lvl3pPr>
              <a:defRPr sz="4800"/>
            </a:lvl3pPr>
            <a:lvl4pPr>
              <a:defRPr sz="4000"/>
            </a:lvl4pPr>
            <a:lvl5pPr>
              <a:defRPr sz="4000"/>
            </a:lvl5pPr>
            <a:lvl6pPr>
              <a:defRPr sz="4000"/>
            </a:lvl6pPr>
            <a:lvl7pPr>
              <a:defRPr sz="4000"/>
            </a:lvl7pPr>
            <a:lvl8pPr>
              <a:defRPr sz="4000"/>
            </a:lvl8pPr>
            <a:lvl9pPr>
              <a:defRPr sz="4000"/>
            </a:lvl9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a:p>
        </p:txBody>
      </p:sp>
      <p:sp>
        <p:nvSpPr>
          <p:cNvPr id="4" name="Text Placeholder 3"/>
          <p:cNvSpPr>
            <a:spLocks noGrp="1"/>
          </p:cNvSpPr>
          <p:nvPr>
            <p:ph type="body" sz="half" idx="2"/>
          </p:nvPr>
        </p:nvSpPr>
        <p:spPr>
          <a:xfrm>
            <a:off x="1679686" y="4115276"/>
            <a:ext cx="7864986" cy="7624059"/>
          </a:xfrm>
        </p:spPr>
        <p:txBody>
          <a:bodyPr/>
          <a:lstStyle>
            <a:lvl1pPr marL="0" indent="0">
              <a:buNone/>
              <a:defRPr sz="3200"/>
            </a:lvl1pPr>
            <a:lvl2pPr marL="914446" indent="0">
              <a:buNone/>
              <a:defRPr sz="2800"/>
            </a:lvl2pPr>
            <a:lvl3pPr marL="1828891" indent="0">
              <a:buNone/>
              <a:defRPr sz="2400"/>
            </a:lvl3pPr>
            <a:lvl4pPr marL="2743337" indent="0">
              <a:buNone/>
              <a:defRPr sz="2000"/>
            </a:lvl4pPr>
            <a:lvl5pPr marL="3657783" indent="0">
              <a:buNone/>
              <a:defRPr sz="2000"/>
            </a:lvl5pPr>
            <a:lvl6pPr marL="4572229" indent="0">
              <a:buNone/>
              <a:defRPr sz="2000"/>
            </a:lvl6pPr>
            <a:lvl7pPr marL="5486674" indent="0">
              <a:buNone/>
              <a:defRPr sz="2000"/>
            </a:lvl7pPr>
            <a:lvl8pPr marL="6401120" indent="0">
              <a:buNone/>
              <a:defRPr sz="2000"/>
            </a:lvl8pPr>
            <a:lvl9pPr marL="7315566" indent="0">
              <a:buNone/>
              <a:defRPr sz="2000"/>
            </a:lvl9pPr>
          </a:lstStyle>
          <a:p>
            <a:pPr lvl="0"/>
            <a:r>
              <a:rPr lang="de-DE" smtClean="0"/>
              <a:t>Textmasterformat bearbeiten</a:t>
            </a:r>
          </a:p>
        </p:txBody>
      </p:sp>
      <p:sp>
        <p:nvSpPr>
          <p:cNvPr id="5" name="Date Placeholder 4"/>
          <p:cNvSpPr>
            <a:spLocks noGrp="1"/>
          </p:cNvSpPr>
          <p:nvPr>
            <p:ph type="dt" sz="half" idx="10"/>
          </p:nvPr>
        </p:nvSpPr>
        <p:spPr/>
        <p:txBody>
          <a:bodyPr/>
          <a:lstStyle/>
          <a:p>
            <a:fld id="{432F761A-27C8-449A-B5F6-DDF578CCFF63}" type="datetime1">
              <a:rPr lang="de-DE" smtClean="0"/>
              <a:t>20.10.2014</a:t>
            </a:fld>
            <a:endParaRPr lang="de-DE"/>
          </a:p>
        </p:txBody>
      </p:sp>
      <p:sp>
        <p:nvSpPr>
          <p:cNvPr id="6" name="Footer Placeholder 5"/>
          <p:cNvSpPr>
            <a:spLocks noGrp="1"/>
          </p:cNvSpPr>
          <p:nvPr>
            <p:ph type="ftr" sz="quarter" idx="11"/>
          </p:nvPr>
        </p:nvSpPr>
        <p:spPr/>
        <p:txBody>
          <a:bodyPr/>
          <a:lstStyle/>
          <a:p>
            <a:r>
              <a:rPr lang="en-US" smtClean="0"/>
              <a:t>C. Nagel: Revision of the CityGML LOD concept</a:t>
            </a:r>
            <a:endParaRPr lang="de-DE"/>
          </a:p>
        </p:txBody>
      </p:sp>
      <p:sp>
        <p:nvSpPr>
          <p:cNvPr id="7" name="Slide Number Placeholder 6"/>
          <p:cNvSpPr>
            <a:spLocks noGrp="1"/>
          </p:cNvSpPr>
          <p:nvPr>
            <p:ph type="sldNum" sz="quarter" idx="12"/>
          </p:nvPr>
        </p:nvSpPr>
        <p:spPr/>
        <p:txBody>
          <a:bodyPr/>
          <a:lstStyle/>
          <a:p>
            <a:fld id="{AC1DDCB9-F0E3-4746-84F2-95D2A8F7600E}" type="slidenum">
              <a:rPr lang="de-DE" smtClean="0"/>
              <a:t>‹Nr.›</a:t>
            </a:fld>
            <a:endParaRPr lang="de-DE"/>
          </a:p>
        </p:txBody>
      </p:sp>
    </p:spTree>
    <p:extLst>
      <p:ext uri="{BB962C8B-B14F-4D97-AF65-F5344CB8AC3E}">
        <p14:creationId xmlns:p14="http://schemas.microsoft.com/office/powerpoint/2010/main" val="3134932771"/>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1679686" y="914506"/>
            <a:ext cx="7864986" cy="3200771"/>
          </a:xfrm>
        </p:spPr>
        <p:txBody>
          <a:bodyPr anchor="b"/>
          <a:lstStyle>
            <a:lvl1pPr>
              <a:defRPr sz="6400"/>
            </a:lvl1pPr>
          </a:lstStyle>
          <a:p>
            <a:r>
              <a:rPr lang="de-DE" smtClean="0"/>
              <a:t>Titelmasterformat durch Klicken bearbeiten</a:t>
            </a:r>
            <a:endParaRPr lang="en-US" dirty="0"/>
          </a:p>
        </p:txBody>
      </p:sp>
      <p:sp>
        <p:nvSpPr>
          <p:cNvPr id="3" name="Picture Placeholder 2"/>
          <p:cNvSpPr>
            <a:spLocks noGrp="1" noChangeAspect="1"/>
          </p:cNvSpPr>
          <p:nvPr>
            <p:ph type="pic" idx="1"/>
          </p:nvPr>
        </p:nvSpPr>
        <p:spPr>
          <a:xfrm>
            <a:off x="10367051" y="1975079"/>
            <a:ext cx="12345204" cy="9748379"/>
          </a:xfrm>
        </p:spPr>
        <p:txBody>
          <a:bodyPr anchor="t"/>
          <a:lstStyle>
            <a:lvl1pPr marL="0" indent="0">
              <a:buNone/>
              <a:defRPr sz="6400"/>
            </a:lvl1pPr>
            <a:lvl2pPr marL="914446" indent="0">
              <a:buNone/>
              <a:defRPr sz="5600"/>
            </a:lvl2pPr>
            <a:lvl3pPr marL="1828891" indent="0">
              <a:buNone/>
              <a:defRPr sz="4800"/>
            </a:lvl3pPr>
            <a:lvl4pPr marL="2743337" indent="0">
              <a:buNone/>
              <a:defRPr sz="4000"/>
            </a:lvl4pPr>
            <a:lvl5pPr marL="3657783" indent="0">
              <a:buNone/>
              <a:defRPr sz="4000"/>
            </a:lvl5pPr>
            <a:lvl6pPr marL="4572229" indent="0">
              <a:buNone/>
              <a:defRPr sz="4000"/>
            </a:lvl6pPr>
            <a:lvl7pPr marL="5486674" indent="0">
              <a:buNone/>
              <a:defRPr sz="4000"/>
            </a:lvl7pPr>
            <a:lvl8pPr marL="6401120" indent="0">
              <a:buNone/>
              <a:defRPr sz="4000"/>
            </a:lvl8pPr>
            <a:lvl9pPr marL="7315566" indent="0">
              <a:buNone/>
              <a:defRPr sz="4000"/>
            </a:lvl9pPr>
          </a:lstStyle>
          <a:p>
            <a:r>
              <a:rPr lang="de-DE" smtClean="0"/>
              <a:t>Bild durch Klicken auf Symbol hinzufügen</a:t>
            </a:r>
            <a:endParaRPr lang="en-US" dirty="0"/>
          </a:p>
        </p:txBody>
      </p:sp>
      <p:sp>
        <p:nvSpPr>
          <p:cNvPr id="4" name="Text Placeholder 3"/>
          <p:cNvSpPr>
            <a:spLocks noGrp="1"/>
          </p:cNvSpPr>
          <p:nvPr>
            <p:ph type="body" sz="half" idx="2"/>
          </p:nvPr>
        </p:nvSpPr>
        <p:spPr>
          <a:xfrm>
            <a:off x="1679686" y="4115276"/>
            <a:ext cx="7864986" cy="7624059"/>
          </a:xfrm>
        </p:spPr>
        <p:txBody>
          <a:bodyPr/>
          <a:lstStyle>
            <a:lvl1pPr marL="0" indent="0">
              <a:buNone/>
              <a:defRPr sz="3200"/>
            </a:lvl1pPr>
            <a:lvl2pPr marL="914446" indent="0">
              <a:buNone/>
              <a:defRPr sz="2800"/>
            </a:lvl2pPr>
            <a:lvl3pPr marL="1828891" indent="0">
              <a:buNone/>
              <a:defRPr sz="2400"/>
            </a:lvl3pPr>
            <a:lvl4pPr marL="2743337" indent="0">
              <a:buNone/>
              <a:defRPr sz="2000"/>
            </a:lvl4pPr>
            <a:lvl5pPr marL="3657783" indent="0">
              <a:buNone/>
              <a:defRPr sz="2000"/>
            </a:lvl5pPr>
            <a:lvl6pPr marL="4572229" indent="0">
              <a:buNone/>
              <a:defRPr sz="2000"/>
            </a:lvl6pPr>
            <a:lvl7pPr marL="5486674" indent="0">
              <a:buNone/>
              <a:defRPr sz="2000"/>
            </a:lvl7pPr>
            <a:lvl8pPr marL="6401120" indent="0">
              <a:buNone/>
              <a:defRPr sz="2000"/>
            </a:lvl8pPr>
            <a:lvl9pPr marL="7315566" indent="0">
              <a:buNone/>
              <a:defRPr sz="2000"/>
            </a:lvl9pPr>
          </a:lstStyle>
          <a:p>
            <a:pPr lvl="0"/>
            <a:r>
              <a:rPr lang="de-DE" smtClean="0"/>
              <a:t>Textmasterformat bearbeiten</a:t>
            </a:r>
          </a:p>
        </p:txBody>
      </p:sp>
      <p:sp>
        <p:nvSpPr>
          <p:cNvPr id="5" name="Date Placeholder 4"/>
          <p:cNvSpPr>
            <a:spLocks noGrp="1"/>
          </p:cNvSpPr>
          <p:nvPr>
            <p:ph type="dt" sz="half" idx="10"/>
          </p:nvPr>
        </p:nvSpPr>
        <p:spPr/>
        <p:txBody>
          <a:bodyPr/>
          <a:lstStyle/>
          <a:p>
            <a:fld id="{44688AD7-E784-4315-AC7C-DB93787600CA}" type="datetime1">
              <a:rPr lang="de-DE" smtClean="0"/>
              <a:t>20.10.2014</a:t>
            </a:fld>
            <a:endParaRPr lang="de-DE"/>
          </a:p>
        </p:txBody>
      </p:sp>
      <p:sp>
        <p:nvSpPr>
          <p:cNvPr id="6" name="Footer Placeholder 5"/>
          <p:cNvSpPr>
            <a:spLocks noGrp="1"/>
          </p:cNvSpPr>
          <p:nvPr>
            <p:ph type="ftr" sz="quarter" idx="11"/>
          </p:nvPr>
        </p:nvSpPr>
        <p:spPr/>
        <p:txBody>
          <a:bodyPr/>
          <a:lstStyle/>
          <a:p>
            <a:r>
              <a:rPr lang="en-US" smtClean="0"/>
              <a:t>C. Nagel: Revision of the CityGML LOD concept</a:t>
            </a:r>
            <a:endParaRPr lang="de-DE"/>
          </a:p>
        </p:txBody>
      </p:sp>
      <p:sp>
        <p:nvSpPr>
          <p:cNvPr id="7" name="Slide Number Placeholder 6"/>
          <p:cNvSpPr>
            <a:spLocks noGrp="1"/>
          </p:cNvSpPr>
          <p:nvPr>
            <p:ph type="sldNum" sz="quarter" idx="12"/>
          </p:nvPr>
        </p:nvSpPr>
        <p:spPr/>
        <p:txBody>
          <a:bodyPr/>
          <a:lstStyle/>
          <a:p>
            <a:fld id="{AC1DDCB9-F0E3-4746-84F2-95D2A8F7600E}" type="slidenum">
              <a:rPr lang="de-DE" smtClean="0"/>
              <a:t>‹Nr.›</a:t>
            </a:fld>
            <a:endParaRPr lang="de-DE"/>
          </a:p>
        </p:txBody>
      </p:sp>
    </p:spTree>
    <p:extLst>
      <p:ext uri="{BB962C8B-B14F-4D97-AF65-F5344CB8AC3E}">
        <p14:creationId xmlns:p14="http://schemas.microsoft.com/office/powerpoint/2010/main" val="658081696"/>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smtClean="0"/>
              <a:t>Titelmasterformat durch Klicken bearbeiten</a:t>
            </a:r>
            <a:endParaRPr lang="en-US" dirty="0"/>
          </a:p>
        </p:txBody>
      </p:sp>
      <p:sp>
        <p:nvSpPr>
          <p:cNvPr id="3" name="Vertical Text Placeholder 2"/>
          <p:cNvSpPr>
            <a:spLocks noGrp="1"/>
          </p:cNvSpPr>
          <p:nvPr>
            <p:ph type="body" orient="vert" idx="1"/>
          </p:nvPr>
        </p:nvSpPr>
        <p:spPr/>
        <p:txBody>
          <a:bodyPr vert="eaVert"/>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a:p>
        </p:txBody>
      </p:sp>
      <p:sp>
        <p:nvSpPr>
          <p:cNvPr id="4" name="Date Placeholder 3"/>
          <p:cNvSpPr>
            <a:spLocks noGrp="1"/>
          </p:cNvSpPr>
          <p:nvPr>
            <p:ph type="dt" sz="half" idx="10"/>
          </p:nvPr>
        </p:nvSpPr>
        <p:spPr/>
        <p:txBody>
          <a:bodyPr/>
          <a:lstStyle/>
          <a:p>
            <a:fld id="{4F6DF9EA-24FB-441D-AF4F-46543D616454}" type="datetime1">
              <a:rPr lang="de-DE" smtClean="0"/>
              <a:t>20.10.2014</a:t>
            </a:fld>
            <a:endParaRPr lang="de-DE"/>
          </a:p>
        </p:txBody>
      </p:sp>
      <p:sp>
        <p:nvSpPr>
          <p:cNvPr id="5" name="Footer Placeholder 4"/>
          <p:cNvSpPr>
            <a:spLocks noGrp="1"/>
          </p:cNvSpPr>
          <p:nvPr>
            <p:ph type="ftr" sz="quarter" idx="11"/>
          </p:nvPr>
        </p:nvSpPr>
        <p:spPr/>
        <p:txBody>
          <a:bodyPr/>
          <a:lstStyle/>
          <a:p>
            <a:r>
              <a:rPr lang="en-US" smtClean="0"/>
              <a:t>C. Nagel: Revision of the CityGML LOD concept</a:t>
            </a:r>
            <a:endParaRPr lang="de-DE"/>
          </a:p>
        </p:txBody>
      </p:sp>
      <p:sp>
        <p:nvSpPr>
          <p:cNvPr id="6" name="Slide Number Placeholder 5"/>
          <p:cNvSpPr>
            <a:spLocks noGrp="1"/>
          </p:cNvSpPr>
          <p:nvPr>
            <p:ph type="sldNum" sz="quarter" idx="12"/>
          </p:nvPr>
        </p:nvSpPr>
        <p:spPr/>
        <p:txBody>
          <a:bodyPr/>
          <a:lstStyle/>
          <a:p>
            <a:fld id="{AC1DDCB9-F0E3-4746-84F2-95D2A8F7600E}" type="slidenum">
              <a:rPr lang="de-DE" smtClean="0"/>
              <a:t>‹Nr.›</a:t>
            </a:fld>
            <a:endParaRPr lang="de-DE"/>
          </a:p>
        </p:txBody>
      </p:sp>
    </p:spTree>
    <p:extLst>
      <p:ext uri="{BB962C8B-B14F-4D97-AF65-F5344CB8AC3E}">
        <p14:creationId xmlns:p14="http://schemas.microsoft.com/office/powerpoint/2010/main" val="30840522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7450937" y="730334"/>
            <a:ext cx="5258142" cy="11625022"/>
          </a:xfrm>
        </p:spPr>
        <p:txBody>
          <a:bodyPr vert="eaVert"/>
          <a:lstStyle/>
          <a:p>
            <a:r>
              <a:rPr lang="de-DE" smtClean="0"/>
              <a:t>Titelmasterformat durch Klicken bearbeiten</a:t>
            </a:r>
            <a:endParaRPr lang="en-US" dirty="0"/>
          </a:p>
        </p:txBody>
      </p:sp>
      <p:sp>
        <p:nvSpPr>
          <p:cNvPr id="3" name="Vertical Text Placeholder 2"/>
          <p:cNvSpPr>
            <a:spLocks noGrp="1"/>
          </p:cNvSpPr>
          <p:nvPr>
            <p:ph type="body" orient="vert" idx="1"/>
          </p:nvPr>
        </p:nvSpPr>
        <p:spPr>
          <a:xfrm>
            <a:off x="1676509" y="730334"/>
            <a:ext cx="15469607" cy="11625022"/>
          </a:xfrm>
        </p:spPr>
        <p:txBody>
          <a:bodyPr vert="eaVert"/>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a:p>
        </p:txBody>
      </p:sp>
      <p:sp>
        <p:nvSpPr>
          <p:cNvPr id="4" name="Date Placeholder 3"/>
          <p:cNvSpPr>
            <a:spLocks noGrp="1"/>
          </p:cNvSpPr>
          <p:nvPr>
            <p:ph type="dt" sz="half" idx="10"/>
          </p:nvPr>
        </p:nvSpPr>
        <p:spPr/>
        <p:txBody>
          <a:bodyPr/>
          <a:lstStyle/>
          <a:p>
            <a:fld id="{252FAAE2-29F7-4C07-8063-0C184B299AA3}" type="datetime1">
              <a:rPr lang="de-DE" smtClean="0"/>
              <a:t>20.10.2014</a:t>
            </a:fld>
            <a:endParaRPr lang="de-DE"/>
          </a:p>
        </p:txBody>
      </p:sp>
      <p:sp>
        <p:nvSpPr>
          <p:cNvPr id="5" name="Footer Placeholder 4"/>
          <p:cNvSpPr>
            <a:spLocks noGrp="1"/>
          </p:cNvSpPr>
          <p:nvPr>
            <p:ph type="ftr" sz="quarter" idx="11"/>
          </p:nvPr>
        </p:nvSpPr>
        <p:spPr/>
        <p:txBody>
          <a:bodyPr/>
          <a:lstStyle/>
          <a:p>
            <a:r>
              <a:rPr lang="en-US" smtClean="0"/>
              <a:t>C. Nagel: Revision of the CityGML LOD concept</a:t>
            </a:r>
            <a:endParaRPr lang="de-DE"/>
          </a:p>
        </p:txBody>
      </p:sp>
      <p:sp>
        <p:nvSpPr>
          <p:cNvPr id="6" name="Slide Number Placeholder 5"/>
          <p:cNvSpPr>
            <a:spLocks noGrp="1"/>
          </p:cNvSpPr>
          <p:nvPr>
            <p:ph type="sldNum" sz="quarter" idx="12"/>
          </p:nvPr>
        </p:nvSpPr>
        <p:spPr/>
        <p:txBody>
          <a:bodyPr/>
          <a:lstStyle/>
          <a:p>
            <a:fld id="{AC1DDCB9-F0E3-4746-84F2-95D2A8F7600E}" type="slidenum">
              <a:rPr lang="de-DE" smtClean="0"/>
              <a:t>‹Nr.›</a:t>
            </a:fld>
            <a:endParaRPr lang="de-DE"/>
          </a:p>
        </p:txBody>
      </p:sp>
    </p:spTree>
    <p:extLst>
      <p:ext uri="{BB962C8B-B14F-4D97-AF65-F5344CB8AC3E}">
        <p14:creationId xmlns:p14="http://schemas.microsoft.com/office/powerpoint/2010/main" val="3399953577"/>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vcs_start_slide_de">
    <p:spTree>
      <p:nvGrpSpPr>
        <p:cNvPr id="1" name=""/>
        <p:cNvGrpSpPr/>
        <p:nvPr/>
      </p:nvGrpSpPr>
      <p:grpSpPr>
        <a:xfrm>
          <a:off x="0" y="0"/>
          <a:ext cx="0" cy="0"/>
          <a:chOff x="0" y="0"/>
          <a:chExt cx="0" cy="0"/>
        </a:xfrm>
      </p:grpSpPr>
      <p:pic>
        <p:nvPicPr>
          <p:cNvPr id="5" name="Grafik 4"/>
          <p:cNvPicPr>
            <a:picLocks noChangeAspect="1"/>
          </p:cNvPicPr>
          <p:nvPr userDrawn="1"/>
        </p:nvPicPr>
        <p:blipFill rotWithShape="1">
          <a:blip r:embed="rId2">
            <a:extLst>
              <a:ext uri="{28A0092B-C50C-407E-A947-70E740481C1C}">
                <a14:useLocalDpi xmlns:a14="http://schemas.microsoft.com/office/drawing/2010/main" val="0"/>
              </a:ext>
            </a:extLst>
          </a:blip>
          <a:srcRect l="2771" r="2273"/>
          <a:stretch/>
        </p:blipFill>
        <p:spPr>
          <a:xfrm>
            <a:off x="-38911" y="1162593"/>
            <a:ext cx="24435882" cy="4862566"/>
          </a:xfrm>
          <a:prstGeom prst="rect">
            <a:avLst/>
          </a:prstGeom>
        </p:spPr>
      </p:pic>
      <p:sp>
        <p:nvSpPr>
          <p:cNvPr id="2" name="Title 1"/>
          <p:cNvSpPr>
            <a:spLocks noGrp="1"/>
          </p:cNvSpPr>
          <p:nvPr>
            <p:ph type="title"/>
          </p:nvPr>
        </p:nvSpPr>
        <p:spPr>
          <a:xfrm>
            <a:off x="1663808" y="6558621"/>
            <a:ext cx="21032570" cy="3156879"/>
          </a:xfrm>
        </p:spPr>
        <p:txBody>
          <a:bodyPr anchor="b">
            <a:normAutofit/>
          </a:bodyPr>
          <a:lstStyle>
            <a:lvl1pPr>
              <a:defRPr sz="9600">
                <a:solidFill>
                  <a:schemeClr val="tx1">
                    <a:lumMod val="65000"/>
                    <a:lumOff val="35000"/>
                  </a:schemeClr>
                </a:solidFill>
                <a:latin typeface="+mn-lt"/>
              </a:defRPr>
            </a:lvl1pPr>
          </a:lstStyle>
          <a:p>
            <a:endParaRPr lang="en-US" dirty="0"/>
          </a:p>
        </p:txBody>
      </p:sp>
      <p:sp>
        <p:nvSpPr>
          <p:cNvPr id="3" name="Text Placeholder 2"/>
          <p:cNvSpPr>
            <a:spLocks noGrp="1"/>
          </p:cNvSpPr>
          <p:nvPr>
            <p:ph type="body" idx="1"/>
          </p:nvPr>
        </p:nvSpPr>
        <p:spPr>
          <a:xfrm>
            <a:off x="1663808" y="10515661"/>
            <a:ext cx="21032570" cy="1571044"/>
          </a:xfrm>
        </p:spPr>
        <p:txBody>
          <a:bodyPr/>
          <a:lstStyle>
            <a:lvl1pPr marL="0" indent="0">
              <a:buNone/>
              <a:defRPr sz="4800" baseline="0">
                <a:solidFill>
                  <a:schemeClr val="bg1">
                    <a:lumMod val="50000"/>
                  </a:schemeClr>
                </a:solidFill>
                <a:latin typeface="+mj-lt"/>
              </a:defRPr>
            </a:lvl1pPr>
            <a:lvl2pPr marL="914446" indent="0">
              <a:buNone/>
              <a:defRPr sz="4000">
                <a:solidFill>
                  <a:schemeClr val="tx1">
                    <a:tint val="75000"/>
                  </a:schemeClr>
                </a:solidFill>
              </a:defRPr>
            </a:lvl2pPr>
            <a:lvl3pPr marL="1828891" indent="0">
              <a:buNone/>
              <a:defRPr sz="3600">
                <a:solidFill>
                  <a:schemeClr val="tx1">
                    <a:tint val="75000"/>
                  </a:schemeClr>
                </a:solidFill>
              </a:defRPr>
            </a:lvl3pPr>
            <a:lvl4pPr marL="2743337" indent="0">
              <a:buNone/>
              <a:defRPr sz="3200">
                <a:solidFill>
                  <a:schemeClr val="tx1">
                    <a:tint val="75000"/>
                  </a:schemeClr>
                </a:solidFill>
              </a:defRPr>
            </a:lvl4pPr>
            <a:lvl5pPr marL="3657783" indent="0">
              <a:buNone/>
              <a:defRPr sz="3200">
                <a:solidFill>
                  <a:schemeClr val="tx1">
                    <a:tint val="75000"/>
                  </a:schemeClr>
                </a:solidFill>
              </a:defRPr>
            </a:lvl5pPr>
            <a:lvl6pPr marL="4572229" indent="0">
              <a:buNone/>
              <a:defRPr sz="3200">
                <a:solidFill>
                  <a:schemeClr val="tx1">
                    <a:tint val="75000"/>
                  </a:schemeClr>
                </a:solidFill>
              </a:defRPr>
            </a:lvl6pPr>
            <a:lvl7pPr marL="5486674" indent="0">
              <a:buNone/>
              <a:defRPr sz="3200">
                <a:solidFill>
                  <a:schemeClr val="tx1">
                    <a:tint val="75000"/>
                  </a:schemeClr>
                </a:solidFill>
              </a:defRPr>
            </a:lvl7pPr>
            <a:lvl8pPr marL="6401120" indent="0">
              <a:buNone/>
              <a:defRPr sz="3200">
                <a:solidFill>
                  <a:schemeClr val="tx1">
                    <a:tint val="75000"/>
                  </a:schemeClr>
                </a:solidFill>
              </a:defRPr>
            </a:lvl8pPr>
            <a:lvl9pPr marL="7315566" indent="0">
              <a:buNone/>
              <a:defRPr sz="3200">
                <a:solidFill>
                  <a:schemeClr val="tx1">
                    <a:tint val="75000"/>
                  </a:schemeClr>
                </a:solidFill>
              </a:defRPr>
            </a:lvl9pPr>
          </a:lstStyle>
          <a:p>
            <a:pPr lvl="0"/>
            <a:endParaRPr lang="de-DE" dirty="0" smtClean="0"/>
          </a:p>
        </p:txBody>
      </p:sp>
      <p:sp>
        <p:nvSpPr>
          <p:cNvPr id="13" name="Flussdiagramm: Manuelle Eingabe 12"/>
          <p:cNvSpPr/>
          <p:nvPr userDrawn="1"/>
        </p:nvSpPr>
        <p:spPr>
          <a:xfrm rot="5400000" flipH="1">
            <a:off x="2844809" y="-1694917"/>
            <a:ext cx="1545457" cy="7260477"/>
          </a:xfrm>
          <a:prstGeom prst="flowChartManualInpu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8" name="Grafik 1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95966" y="400530"/>
            <a:ext cx="4364745" cy="2078919"/>
          </a:xfrm>
          <a:prstGeom prst="rect">
            <a:avLst/>
          </a:prstGeom>
        </p:spPr>
      </p:pic>
      <p:sp>
        <p:nvSpPr>
          <p:cNvPr id="19" name="Flussdiagramm: Manuelle Eingabe 18"/>
          <p:cNvSpPr/>
          <p:nvPr userDrawn="1"/>
        </p:nvSpPr>
        <p:spPr>
          <a:xfrm rot="16200000" flipH="1">
            <a:off x="17883732" y="-463995"/>
            <a:ext cx="1564466" cy="11413843"/>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123"/>
              <a:gd name="connsiteY0" fmla="*/ 1399 h 10000"/>
              <a:gd name="connsiteX1" fmla="*/ 10123 w 10123"/>
              <a:gd name="connsiteY1" fmla="*/ 0 h 10000"/>
              <a:gd name="connsiteX2" fmla="*/ 10123 w 10123"/>
              <a:gd name="connsiteY2" fmla="*/ 10000 h 10000"/>
              <a:gd name="connsiteX3" fmla="*/ 123 w 10123"/>
              <a:gd name="connsiteY3" fmla="*/ 10000 h 10000"/>
              <a:gd name="connsiteX4" fmla="*/ 0 w 10123"/>
              <a:gd name="connsiteY4" fmla="*/ 1399 h 10000"/>
              <a:gd name="connsiteX0" fmla="*/ 0 w 10123"/>
              <a:gd name="connsiteY0" fmla="*/ 1299 h 10000"/>
              <a:gd name="connsiteX1" fmla="*/ 10123 w 10123"/>
              <a:gd name="connsiteY1" fmla="*/ 0 h 10000"/>
              <a:gd name="connsiteX2" fmla="*/ 10123 w 10123"/>
              <a:gd name="connsiteY2" fmla="*/ 10000 h 10000"/>
              <a:gd name="connsiteX3" fmla="*/ 123 w 10123"/>
              <a:gd name="connsiteY3" fmla="*/ 10000 h 10000"/>
              <a:gd name="connsiteX4" fmla="*/ 0 w 10123"/>
              <a:gd name="connsiteY4" fmla="*/ 1299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23" h="10000">
                <a:moveTo>
                  <a:pt x="0" y="1299"/>
                </a:moveTo>
                <a:lnTo>
                  <a:pt x="10123" y="0"/>
                </a:lnTo>
                <a:lnTo>
                  <a:pt x="10123" y="10000"/>
                </a:lnTo>
                <a:lnTo>
                  <a:pt x="123" y="10000"/>
                </a:lnTo>
                <a:lnTo>
                  <a:pt x="0" y="1299"/>
                </a:lnTo>
                <a:close/>
              </a:path>
            </a:pathLst>
          </a:custGeom>
          <a:solidFill>
            <a:schemeClr val="bg1">
              <a:alpha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1" name="Rechteck 20"/>
          <p:cNvSpPr/>
          <p:nvPr userDrawn="1"/>
        </p:nvSpPr>
        <p:spPr>
          <a:xfrm>
            <a:off x="1663808" y="10062342"/>
            <a:ext cx="5543550" cy="144577"/>
          </a:xfrm>
          <a:prstGeom prst="rect">
            <a:avLst/>
          </a:prstGeom>
          <a:gradFill flip="none" rotWithShape="1">
            <a:gsLst>
              <a:gs pos="0">
                <a:srgbClr val="A8C02D"/>
              </a:gs>
              <a:gs pos="50000">
                <a:srgbClr val="A8C02D"/>
              </a:gs>
              <a:gs pos="100000">
                <a:schemeClr val="bg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22" name="Grafik 21"/>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4036956" y="4745335"/>
            <a:ext cx="1866276" cy="1100506"/>
          </a:xfrm>
          <a:prstGeom prst="rect">
            <a:avLst/>
          </a:prstGeom>
        </p:spPr>
      </p:pic>
      <p:sp>
        <p:nvSpPr>
          <p:cNvPr id="23" name="Textfeld 22"/>
          <p:cNvSpPr txBox="1"/>
          <p:nvPr userDrawn="1"/>
        </p:nvSpPr>
        <p:spPr>
          <a:xfrm>
            <a:off x="9677400" y="515311"/>
            <a:ext cx="11410950" cy="584775"/>
          </a:xfrm>
          <a:prstGeom prst="rect">
            <a:avLst/>
          </a:prstGeom>
          <a:noFill/>
        </p:spPr>
        <p:txBody>
          <a:bodyPr wrap="square" rtlCol="0">
            <a:spAutoFit/>
          </a:bodyPr>
          <a:lstStyle/>
          <a:p>
            <a:r>
              <a:rPr lang="de-DE" sz="3200" b="1" dirty="0" smtClean="0">
                <a:solidFill>
                  <a:schemeClr val="tx1">
                    <a:lumMod val="65000"/>
                    <a:lumOff val="35000"/>
                  </a:schemeClr>
                </a:solidFill>
                <a:latin typeface="+mj-lt"/>
              </a:rPr>
              <a:t>CREATE		MAINTAIN		PUBLISH</a:t>
            </a:r>
            <a:endParaRPr lang="de-DE" sz="3200" b="1" dirty="0">
              <a:solidFill>
                <a:schemeClr val="tx1">
                  <a:lumMod val="65000"/>
                  <a:lumOff val="35000"/>
                </a:schemeClr>
              </a:solidFill>
              <a:latin typeface="+mj-lt"/>
            </a:endParaRPr>
          </a:p>
        </p:txBody>
      </p:sp>
      <p:sp>
        <p:nvSpPr>
          <p:cNvPr id="24" name="Text Placeholder 2"/>
          <p:cNvSpPr>
            <a:spLocks noGrp="1"/>
          </p:cNvSpPr>
          <p:nvPr>
            <p:ph type="body" idx="11"/>
          </p:nvPr>
        </p:nvSpPr>
        <p:spPr>
          <a:xfrm>
            <a:off x="15979432" y="4760935"/>
            <a:ext cx="7585418" cy="775690"/>
          </a:xfrm>
          <a:noFill/>
        </p:spPr>
        <p:txBody>
          <a:bodyPr>
            <a:noAutofit/>
          </a:bodyPr>
          <a:lstStyle>
            <a:lvl1pPr marL="0" indent="0">
              <a:buNone/>
              <a:defRPr sz="6000" b="1">
                <a:solidFill>
                  <a:schemeClr val="tx1">
                    <a:lumMod val="65000"/>
                    <a:lumOff val="35000"/>
                  </a:schemeClr>
                </a:solidFill>
              </a:defRPr>
            </a:lvl1pPr>
            <a:lvl2pPr marL="914446" indent="0">
              <a:buNone/>
              <a:defRPr sz="4000">
                <a:solidFill>
                  <a:schemeClr val="tx1">
                    <a:tint val="75000"/>
                  </a:schemeClr>
                </a:solidFill>
              </a:defRPr>
            </a:lvl2pPr>
            <a:lvl3pPr marL="1828891" indent="0">
              <a:buNone/>
              <a:defRPr sz="3600">
                <a:solidFill>
                  <a:schemeClr val="tx1">
                    <a:tint val="75000"/>
                  </a:schemeClr>
                </a:solidFill>
              </a:defRPr>
            </a:lvl3pPr>
            <a:lvl4pPr marL="2743337" indent="0">
              <a:buNone/>
              <a:defRPr sz="3200">
                <a:solidFill>
                  <a:schemeClr val="tx1">
                    <a:tint val="75000"/>
                  </a:schemeClr>
                </a:solidFill>
              </a:defRPr>
            </a:lvl4pPr>
            <a:lvl5pPr marL="3657783" indent="0">
              <a:buNone/>
              <a:defRPr sz="3200">
                <a:solidFill>
                  <a:schemeClr val="tx1">
                    <a:tint val="75000"/>
                  </a:schemeClr>
                </a:solidFill>
              </a:defRPr>
            </a:lvl5pPr>
            <a:lvl6pPr marL="4572229" indent="0">
              <a:buNone/>
              <a:defRPr sz="3200">
                <a:solidFill>
                  <a:schemeClr val="tx1">
                    <a:tint val="75000"/>
                  </a:schemeClr>
                </a:solidFill>
              </a:defRPr>
            </a:lvl6pPr>
            <a:lvl7pPr marL="5486674" indent="0">
              <a:buNone/>
              <a:defRPr sz="3200">
                <a:solidFill>
                  <a:schemeClr val="tx1">
                    <a:tint val="75000"/>
                  </a:schemeClr>
                </a:solidFill>
              </a:defRPr>
            </a:lvl7pPr>
            <a:lvl8pPr marL="6401120" indent="0">
              <a:buNone/>
              <a:defRPr sz="3200">
                <a:solidFill>
                  <a:schemeClr val="tx1">
                    <a:tint val="75000"/>
                  </a:schemeClr>
                </a:solidFill>
              </a:defRPr>
            </a:lvl8pPr>
            <a:lvl9pPr marL="7315566" indent="0">
              <a:buNone/>
              <a:defRPr sz="3200">
                <a:solidFill>
                  <a:schemeClr val="tx1">
                    <a:tint val="75000"/>
                  </a:schemeClr>
                </a:solidFill>
              </a:defRPr>
            </a:lvl9pPr>
          </a:lstStyle>
          <a:p>
            <a:pPr lvl="0"/>
            <a:endParaRPr lang="de-DE" dirty="0" smtClean="0"/>
          </a:p>
        </p:txBody>
      </p:sp>
      <p:cxnSp>
        <p:nvCxnSpPr>
          <p:cNvPr id="12" name="Gerader Verbinder 11"/>
          <p:cNvCxnSpPr/>
          <p:nvPr userDrawn="1"/>
        </p:nvCxnSpPr>
        <p:spPr>
          <a:xfrm>
            <a:off x="0" y="6025159"/>
            <a:ext cx="24385588"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4" name="Date Placeholder 3"/>
          <p:cNvSpPr>
            <a:spLocks noGrp="1"/>
          </p:cNvSpPr>
          <p:nvPr>
            <p:ph type="dt" sz="half" idx="10"/>
          </p:nvPr>
        </p:nvSpPr>
        <p:spPr>
          <a:xfrm>
            <a:off x="1662886" y="12139312"/>
            <a:ext cx="5543550" cy="730335"/>
          </a:xfrm>
        </p:spPr>
        <p:txBody>
          <a:bodyPr/>
          <a:lstStyle>
            <a:lvl1pPr>
              <a:defRPr sz="3200">
                <a:solidFill>
                  <a:schemeClr val="bg1">
                    <a:lumMod val="50000"/>
                  </a:schemeClr>
                </a:solidFill>
                <a:latin typeface="+mj-lt"/>
              </a:defRPr>
            </a:lvl1pPr>
          </a:lstStyle>
          <a:p>
            <a:fld id="{FDD856D1-860A-4E51-8CD3-24A5F414B722}" type="datetime1">
              <a:rPr lang="de-DE" smtClean="0"/>
              <a:t>20.10.2014</a:t>
            </a:fld>
            <a:endParaRPr lang="de-DE" dirty="0"/>
          </a:p>
        </p:txBody>
      </p:sp>
    </p:spTree>
    <p:extLst>
      <p:ext uri="{BB962C8B-B14F-4D97-AF65-F5344CB8AC3E}">
        <p14:creationId xmlns:p14="http://schemas.microsoft.com/office/powerpoint/2010/main" val="3610340433"/>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vcs_chapter_slide">
    <p:bg>
      <p:bgPr>
        <a:solidFill>
          <a:schemeClr val="bg1"/>
        </a:solidFill>
        <a:effectLst/>
      </p:bgPr>
    </p:bg>
    <p:spTree>
      <p:nvGrpSpPr>
        <p:cNvPr id="1" name=""/>
        <p:cNvGrpSpPr/>
        <p:nvPr/>
      </p:nvGrpSpPr>
      <p:grpSpPr>
        <a:xfrm>
          <a:off x="0" y="0"/>
          <a:ext cx="0" cy="0"/>
          <a:chOff x="0" y="0"/>
          <a:chExt cx="0" cy="0"/>
        </a:xfrm>
      </p:grpSpPr>
      <p:pic>
        <p:nvPicPr>
          <p:cNvPr id="19" name="Grafik 18"/>
          <p:cNvPicPr>
            <a:picLocks noChangeAspect="1"/>
          </p:cNvPicPr>
          <p:nvPr userDrawn="1"/>
        </p:nvPicPr>
        <p:blipFill rotWithShape="1">
          <a:blip r:embed="rId2">
            <a:extLst>
              <a:ext uri="{28A0092B-C50C-407E-A947-70E740481C1C}">
                <a14:useLocalDpi xmlns:a14="http://schemas.microsoft.com/office/drawing/2010/main" val="0"/>
              </a:ext>
            </a:extLst>
          </a:blip>
          <a:srcRect r="2869"/>
          <a:stretch/>
        </p:blipFill>
        <p:spPr>
          <a:xfrm>
            <a:off x="-1" y="-1"/>
            <a:ext cx="24358061" cy="5291845"/>
          </a:xfrm>
          <a:prstGeom prst="rect">
            <a:avLst/>
          </a:prstGeom>
        </p:spPr>
      </p:pic>
      <p:sp>
        <p:nvSpPr>
          <p:cNvPr id="14" name="Rechteck 13"/>
          <p:cNvSpPr/>
          <p:nvPr userDrawn="1"/>
        </p:nvSpPr>
        <p:spPr>
          <a:xfrm>
            <a:off x="0" y="0"/>
            <a:ext cx="24385588" cy="5291845"/>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 name="Content Placeholder 2"/>
          <p:cNvSpPr>
            <a:spLocks noGrp="1"/>
          </p:cNvSpPr>
          <p:nvPr>
            <p:ph idx="1"/>
          </p:nvPr>
        </p:nvSpPr>
        <p:spPr>
          <a:xfrm>
            <a:off x="7065989" y="5642041"/>
            <a:ext cx="10288156" cy="6285296"/>
          </a:xfrm>
        </p:spPr>
        <p:txBody>
          <a:bodyPr/>
          <a:lstStyle>
            <a:lvl1pPr>
              <a:lnSpc>
                <a:spcPct val="100000"/>
              </a:lnSpc>
              <a:spcBef>
                <a:spcPts val="0"/>
              </a:spcBef>
              <a:spcAft>
                <a:spcPts val="1200"/>
              </a:spcAft>
              <a:buClr>
                <a:srgbClr val="A8C02D"/>
              </a:buClr>
              <a:defRPr sz="5400">
                <a:solidFill>
                  <a:schemeClr val="bg2">
                    <a:lumMod val="50000"/>
                  </a:schemeClr>
                </a:solidFill>
                <a:latin typeface="+mn-lt"/>
              </a:defRPr>
            </a:lvl1pPr>
            <a:lvl2pPr>
              <a:lnSpc>
                <a:spcPct val="100000"/>
              </a:lnSpc>
              <a:spcBef>
                <a:spcPts val="0"/>
              </a:spcBef>
              <a:spcAft>
                <a:spcPts val="1200"/>
              </a:spcAft>
              <a:buClr>
                <a:srgbClr val="A8C02D"/>
              </a:buClr>
              <a:defRPr sz="4400">
                <a:solidFill>
                  <a:schemeClr val="bg2">
                    <a:lumMod val="50000"/>
                  </a:schemeClr>
                </a:solidFill>
                <a:latin typeface="+mj-lt"/>
              </a:defRPr>
            </a:lvl2pPr>
            <a:lvl3pPr marL="2606675" indent="-777875">
              <a:lnSpc>
                <a:spcPct val="100000"/>
              </a:lnSpc>
              <a:spcBef>
                <a:spcPts val="0"/>
              </a:spcBef>
              <a:spcAft>
                <a:spcPts val="1200"/>
              </a:spcAft>
              <a:buClr>
                <a:srgbClr val="A8C02D"/>
              </a:buClr>
              <a:buFont typeface="Symbol" panose="05050102010706020507" pitchFamily="18" charset="2"/>
              <a:buChar char="-"/>
              <a:defRPr sz="3600">
                <a:solidFill>
                  <a:schemeClr val="bg2">
                    <a:lumMod val="50000"/>
                  </a:schemeClr>
                </a:solidFill>
                <a:latin typeface="+mj-lt"/>
              </a:defRPr>
            </a:lvl3pPr>
          </a:lstStyle>
          <a:p>
            <a:pPr lvl="0"/>
            <a:r>
              <a:rPr lang="de-DE" dirty="0" smtClean="0"/>
              <a:t>Textmasterformat bearbeiten</a:t>
            </a:r>
          </a:p>
          <a:p>
            <a:pPr lvl="1"/>
            <a:r>
              <a:rPr lang="de-DE" dirty="0" smtClean="0"/>
              <a:t>Zweite Ebene</a:t>
            </a:r>
          </a:p>
        </p:txBody>
      </p:sp>
      <p:sp>
        <p:nvSpPr>
          <p:cNvPr id="10" name="Titel 9"/>
          <p:cNvSpPr>
            <a:spLocks noGrp="1"/>
          </p:cNvSpPr>
          <p:nvPr>
            <p:ph type="title"/>
          </p:nvPr>
        </p:nvSpPr>
        <p:spPr>
          <a:xfrm>
            <a:off x="4672629" y="2267307"/>
            <a:ext cx="14821602" cy="2651433"/>
          </a:xfrm>
        </p:spPr>
        <p:txBody>
          <a:bodyPr/>
          <a:lstStyle>
            <a:lvl1pPr algn="ctr">
              <a:defRPr sz="8800">
                <a:solidFill>
                  <a:schemeClr val="tx1">
                    <a:lumMod val="65000"/>
                    <a:lumOff val="35000"/>
                  </a:schemeClr>
                </a:solidFill>
              </a:defRPr>
            </a:lvl1pPr>
          </a:lstStyle>
          <a:p>
            <a:r>
              <a:rPr lang="de-DE" dirty="0" smtClean="0"/>
              <a:t>Titelmasterformat durch Klicken bearbeiten</a:t>
            </a:r>
            <a:endParaRPr lang="de-DE" dirty="0"/>
          </a:p>
        </p:txBody>
      </p:sp>
      <p:cxnSp>
        <p:nvCxnSpPr>
          <p:cNvPr id="11" name="Gerader Verbinder 10"/>
          <p:cNvCxnSpPr/>
          <p:nvPr userDrawn="1"/>
        </p:nvCxnSpPr>
        <p:spPr>
          <a:xfrm>
            <a:off x="0" y="5291845"/>
            <a:ext cx="24385588"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17" name="Grafik 1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1494130" y="12248469"/>
            <a:ext cx="2591559" cy="1235434"/>
          </a:xfrm>
          <a:prstGeom prst="rect">
            <a:avLst/>
          </a:prstGeom>
        </p:spPr>
      </p:pic>
    </p:spTree>
    <p:extLst>
      <p:ext uri="{BB962C8B-B14F-4D97-AF65-F5344CB8AC3E}">
        <p14:creationId xmlns:p14="http://schemas.microsoft.com/office/powerpoint/2010/main" val="2468239813"/>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vcs_text_slide_green">
    <p:bg>
      <p:bgPr>
        <a:solidFill>
          <a:schemeClr val="bg1"/>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1676509" y="2290126"/>
            <a:ext cx="21032570" cy="10065232"/>
          </a:xfrm>
        </p:spPr>
        <p:txBody>
          <a:bodyPr/>
          <a:lstStyle>
            <a:lvl1pPr>
              <a:lnSpc>
                <a:spcPct val="100000"/>
              </a:lnSpc>
              <a:spcBef>
                <a:spcPts val="0"/>
              </a:spcBef>
              <a:spcAft>
                <a:spcPts val="1200"/>
              </a:spcAft>
              <a:buClr>
                <a:srgbClr val="A8C02D"/>
              </a:buClr>
              <a:defRPr sz="4800" b="0">
                <a:solidFill>
                  <a:schemeClr val="tx1">
                    <a:lumMod val="65000"/>
                    <a:lumOff val="35000"/>
                  </a:schemeClr>
                </a:solidFill>
                <a:latin typeface="+mn-lt"/>
              </a:defRPr>
            </a:lvl1pPr>
            <a:lvl2pPr>
              <a:lnSpc>
                <a:spcPct val="100000"/>
              </a:lnSpc>
              <a:spcBef>
                <a:spcPts val="0"/>
              </a:spcBef>
              <a:spcAft>
                <a:spcPts val="1200"/>
              </a:spcAft>
              <a:buClr>
                <a:srgbClr val="A8C02D"/>
              </a:buClr>
              <a:defRPr sz="4000">
                <a:solidFill>
                  <a:schemeClr val="tx1">
                    <a:lumMod val="65000"/>
                    <a:lumOff val="35000"/>
                  </a:schemeClr>
                </a:solidFill>
                <a:latin typeface="+mj-lt"/>
              </a:defRPr>
            </a:lvl2pPr>
            <a:lvl3pPr marL="2606675" indent="-777875">
              <a:lnSpc>
                <a:spcPct val="100000"/>
              </a:lnSpc>
              <a:spcBef>
                <a:spcPts val="0"/>
              </a:spcBef>
              <a:spcAft>
                <a:spcPts val="1200"/>
              </a:spcAft>
              <a:buClr>
                <a:srgbClr val="A8C02D"/>
              </a:buClr>
              <a:buFont typeface="Symbol" panose="05050102010706020507" pitchFamily="18" charset="2"/>
              <a:buChar char="-"/>
              <a:defRPr sz="3200">
                <a:solidFill>
                  <a:schemeClr val="tx1">
                    <a:lumMod val="65000"/>
                    <a:lumOff val="35000"/>
                  </a:schemeClr>
                </a:solidFill>
                <a:latin typeface="+mj-lt"/>
              </a:defRPr>
            </a:lvl3pPr>
          </a:lstStyle>
          <a:p>
            <a:pPr lvl="0"/>
            <a:r>
              <a:rPr lang="de-DE" dirty="0" smtClean="0"/>
              <a:t>Textmasterformat bearbeiten</a:t>
            </a:r>
          </a:p>
          <a:p>
            <a:pPr lvl="1"/>
            <a:r>
              <a:rPr lang="de-DE" dirty="0" smtClean="0"/>
              <a:t>Zweite Ebene</a:t>
            </a:r>
          </a:p>
          <a:p>
            <a:pPr lvl="2"/>
            <a:r>
              <a:rPr lang="de-DE" dirty="0" smtClean="0"/>
              <a:t>Dritte Ebene</a:t>
            </a:r>
          </a:p>
        </p:txBody>
      </p:sp>
      <p:pic>
        <p:nvPicPr>
          <p:cNvPr id="12" name="Grafik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1494130" y="12248469"/>
            <a:ext cx="2591559" cy="1235434"/>
          </a:xfrm>
          <a:prstGeom prst="rect">
            <a:avLst/>
          </a:prstGeom>
        </p:spPr>
      </p:pic>
      <p:cxnSp>
        <p:nvCxnSpPr>
          <p:cNvPr id="11" name="Gerader Verbinder 10"/>
          <p:cNvCxnSpPr/>
          <p:nvPr userDrawn="1"/>
        </p:nvCxnSpPr>
        <p:spPr>
          <a:xfrm>
            <a:off x="1676509" y="2057309"/>
            <a:ext cx="2103257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9" name="Title 1"/>
          <p:cNvSpPr>
            <a:spLocks noGrp="1"/>
          </p:cNvSpPr>
          <p:nvPr>
            <p:ph type="title"/>
          </p:nvPr>
        </p:nvSpPr>
        <p:spPr>
          <a:xfrm>
            <a:off x="1676509" y="348301"/>
            <a:ext cx="21032570" cy="1487567"/>
          </a:xfrm>
        </p:spPr>
        <p:txBody>
          <a:bodyPr/>
          <a:lstStyle>
            <a:lvl1pPr algn="l">
              <a:defRPr sz="6600">
                <a:solidFill>
                  <a:srgbClr val="A8C02D"/>
                </a:solidFill>
              </a:defRPr>
            </a:lvl1pPr>
          </a:lstStyle>
          <a:p>
            <a:r>
              <a:rPr lang="de-DE" dirty="0" smtClean="0"/>
              <a:t>Titelmasterformat durch Klicken bearbeiten</a:t>
            </a:r>
            <a:endParaRPr lang="en-US" dirty="0"/>
          </a:p>
        </p:txBody>
      </p:sp>
      <p:sp>
        <p:nvSpPr>
          <p:cNvPr id="20" name="Slide Number Placeholder 5"/>
          <p:cNvSpPr>
            <a:spLocks noGrp="1"/>
          </p:cNvSpPr>
          <p:nvPr>
            <p:ph type="sldNum" sz="quarter" idx="12"/>
          </p:nvPr>
        </p:nvSpPr>
        <p:spPr>
          <a:xfrm>
            <a:off x="1886337" y="12702769"/>
            <a:ext cx="1139486" cy="730335"/>
          </a:xfrm>
        </p:spPr>
        <p:txBody>
          <a:bodyPr/>
          <a:lstStyle>
            <a:lvl1pPr algn="ctr">
              <a:defRPr sz="2800"/>
            </a:lvl1pPr>
          </a:lstStyle>
          <a:p>
            <a:fld id="{AC1DDCB9-F0E3-4746-84F2-95D2A8F7600E}" type="slidenum">
              <a:rPr lang="de-DE" smtClean="0"/>
              <a:pPr/>
              <a:t>‹Nr.›</a:t>
            </a:fld>
            <a:endParaRPr lang="de-DE" dirty="0"/>
          </a:p>
        </p:txBody>
      </p:sp>
      <p:sp>
        <p:nvSpPr>
          <p:cNvPr id="21" name="Gleichschenkliges Dreieck 20"/>
          <p:cNvSpPr/>
          <p:nvPr userDrawn="1"/>
        </p:nvSpPr>
        <p:spPr>
          <a:xfrm rot="16200000">
            <a:off x="1674738" y="12985001"/>
            <a:ext cx="212825" cy="183470"/>
          </a:xfrm>
          <a:prstGeom prst="triangle">
            <a:avLst/>
          </a:prstGeom>
          <a:solidFill>
            <a:srgbClr val="A8C0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2" name="Gleichschenkliges Dreieck 21"/>
          <p:cNvSpPr/>
          <p:nvPr userDrawn="1"/>
        </p:nvSpPr>
        <p:spPr>
          <a:xfrm rot="5400000">
            <a:off x="3025794" y="12983608"/>
            <a:ext cx="214322" cy="184760"/>
          </a:xfrm>
          <a:prstGeom prst="triangle">
            <a:avLst/>
          </a:prstGeom>
          <a:solidFill>
            <a:srgbClr val="A8C0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3" name="Footer Placeholder 4"/>
          <p:cNvSpPr>
            <a:spLocks noGrp="1"/>
          </p:cNvSpPr>
          <p:nvPr>
            <p:ph type="ftr" sz="quarter" idx="11"/>
          </p:nvPr>
        </p:nvSpPr>
        <p:spPr>
          <a:xfrm>
            <a:off x="8077726" y="12702769"/>
            <a:ext cx="8230136" cy="730335"/>
          </a:xfrm>
        </p:spPr>
        <p:txBody>
          <a:bodyPr/>
          <a:lstStyle>
            <a:lvl1pPr algn="ctr">
              <a:defRPr sz="2800"/>
            </a:lvl1pPr>
          </a:lstStyle>
          <a:p>
            <a:r>
              <a:rPr lang="en-US" smtClean="0"/>
              <a:t>C. Nagel: Revision of the CityGML LOD concept</a:t>
            </a:r>
            <a:endParaRPr lang="de-DE" dirty="0"/>
          </a:p>
        </p:txBody>
      </p:sp>
      <p:cxnSp>
        <p:nvCxnSpPr>
          <p:cNvPr id="27" name="Gerader Verbinder 26"/>
          <p:cNvCxnSpPr/>
          <p:nvPr userDrawn="1"/>
        </p:nvCxnSpPr>
        <p:spPr>
          <a:xfrm>
            <a:off x="1676509" y="12534119"/>
            <a:ext cx="19817621" cy="1"/>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 name="Gerader Verbinder 27"/>
          <p:cNvCxnSpPr/>
          <p:nvPr userDrawn="1"/>
        </p:nvCxnSpPr>
        <p:spPr>
          <a:xfrm>
            <a:off x="22024317" y="12013361"/>
            <a:ext cx="684762"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 name="Gerader Verbinder 28"/>
          <p:cNvCxnSpPr/>
          <p:nvPr userDrawn="1"/>
        </p:nvCxnSpPr>
        <p:spPr>
          <a:xfrm flipV="1">
            <a:off x="21494130" y="12013361"/>
            <a:ext cx="530187" cy="520758"/>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50950053"/>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vcs_duo_tex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1676509" y="2292417"/>
            <a:ext cx="10363875" cy="10062941"/>
          </a:xfrm>
        </p:spPr>
        <p:txBody>
          <a:bodyPr/>
          <a:lstStyle>
            <a:lvl1pPr>
              <a:spcBef>
                <a:spcPts val="0"/>
              </a:spcBef>
              <a:spcAft>
                <a:spcPts val="1200"/>
              </a:spcAft>
              <a:defRPr>
                <a:solidFill>
                  <a:schemeClr val="tx1">
                    <a:lumMod val="65000"/>
                    <a:lumOff val="35000"/>
                  </a:schemeClr>
                </a:solidFill>
                <a:latin typeface="+mn-lt"/>
              </a:defRPr>
            </a:lvl1pPr>
            <a:lvl2pPr>
              <a:spcBef>
                <a:spcPts val="0"/>
              </a:spcBef>
              <a:spcAft>
                <a:spcPts val="1200"/>
              </a:spcAft>
              <a:defRPr>
                <a:solidFill>
                  <a:schemeClr val="tx1">
                    <a:lumMod val="65000"/>
                    <a:lumOff val="35000"/>
                  </a:schemeClr>
                </a:solidFill>
                <a:latin typeface="+mj-lt"/>
              </a:defRPr>
            </a:lvl2pPr>
            <a:lvl3pPr>
              <a:spcBef>
                <a:spcPts val="0"/>
              </a:spcBef>
              <a:spcAft>
                <a:spcPts val="1200"/>
              </a:spcAft>
              <a:defRPr>
                <a:solidFill>
                  <a:schemeClr val="tx1">
                    <a:lumMod val="65000"/>
                    <a:lumOff val="35000"/>
                  </a:schemeClr>
                </a:solidFill>
                <a:latin typeface="+mj-lt"/>
              </a:defRPr>
            </a:lvl3pPr>
          </a:lstStyle>
          <a:p>
            <a:pPr lvl="0"/>
            <a:r>
              <a:rPr lang="de-DE" dirty="0" smtClean="0"/>
              <a:t>Textmasterformat bearbeiten</a:t>
            </a:r>
          </a:p>
          <a:p>
            <a:pPr lvl="1"/>
            <a:r>
              <a:rPr lang="de-DE" dirty="0" smtClean="0"/>
              <a:t>Zweite Ebene</a:t>
            </a:r>
          </a:p>
          <a:p>
            <a:pPr lvl="2"/>
            <a:r>
              <a:rPr lang="de-DE" dirty="0" smtClean="0"/>
              <a:t>Dritte Ebene</a:t>
            </a:r>
          </a:p>
        </p:txBody>
      </p:sp>
      <p:sp>
        <p:nvSpPr>
          <p:cNvPr id="4" name="Content Placeholder 3"/>
          <p:cNvSpPr>
            <a:spLocks noGrp="1"/>
          </p:cNvSpPr>
          <p:nvPr>
            <p:ph sz="half" idx="2"/>
          </p:nvPr>
        </p:nvSpPr>
        <p:spPr>
          <a:xfrm>
            <a:off x="12345204" y="2292417"/>
            <a:ext cx="10363875" cy="10062941"/>
          </a:xfrm>
        </p:spPr>
        <p:txBody>
          <a:bodyPr/>
          <a:lstStyle>
            <a:lvl1pPr>
              <a:spcBef>
                <a:spcPts val="0"/>
              </a:spcBef>
              <a:spcAft>
                <a:spcPts val="1200"/>
              </a:spcAft>
              <a:defRPr>
                <a:solidFill>
                  <a:schemeClr val="tx1">
                    <a:lumMod val="65000"/>
                    <a:lumOff val="35000"/>
                  </a:schemeClr>
                </a:solidFill>
                <a:latin typeface="+mn-lt"/>
              </a:defRPr>
            </a:lvl1pPr>
            <a:lvl2pPr>
              <a:spcBef>
                <a:spcPts val="0"/>
              </a:spcBef>
              <a:spcAft>
                <a:spcPts val="1200"/>
              </a:spcAft>
              <a:defRPr>
                <a:solidFill>
                  <a:schemeClr val="tx1">
                    <a:lumMod val="65000"/>
                    <a:lumOff val="35000"/>
                  </a:schemeClr>
                </a:solidFill>
                <a:latin typeface="+mj-lt"/>
              </a:defRPr>
            </a:lvl2pPr>
            <a:lvl3pPr>
              <a:spcBef>
                <a:spcPts val="0"/>
              </a:spcBef>
              <a:spcAft>
                <a:spcPts val="1200"/>
              </a:spcAft>
              <a:defRPr>
                <a:solidFill>
                  <a:schemeClr val="tx1">
                    <a:lumMod val="65000"/>
                    <a:lumOff val="35000"/>
                  </a:schemeClr>
                </a:solidFill>
                <a:latin typeface="+mj-lt"/>
              </a:defRPr>
            </a:lvl3pPr>
          </a:lstStyle>
          <a:p>
            <a:pPr lvl="0"/>
            <a:r>
              <a:rPr lang="de-DE" dirty="0" smtClean="0"/>
              <a:t>Textmasterformat bearbeiten</a:t>
            </a:r>
          </a:p>
          <a:p>
            <a:pPr lvl="1"/>
            <a:r>
              <a:rPr lang="de-DE" dirty="0" smtClean="0"/>
              <a:t>Zweite Ebene</a:t>
            </a:r>
          </a:p>
          <a:p>
            <a:pPr lvl="2"/>
            <a:r>
              <a:rPr lang="de-DE" dirty="0" smtClean="0"/>
              <a:t>Dritte Ebene</a:t>
            </a:r>
          </a:p>
        </p:txBody>
      </p:sp>
      <p:pic>
        <p:nvPicPr>
          <p:cNvPr id="25" name="Grafik 2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1494130" y="12248469"/>
            <a:ext cx="2591559" cy="1235434"/>
          </a:xfrm>
          <a:prstGeom prst="rect">
            <a:avLst/>
          </a:prstGeom>
        </p:spPr>
      </p:pic>
      <p:sp>
        <p:nvSpPr>
          <p:cNvPr id="26" name="Slide Number Placeholder 5"/>
          <p:cNvSpPr>
            <a:spLocks noGrp="1"/>
          </p:cNvSpPr>
          <p:nvPr>
            <p:ph type="sldNum" sz="quarter" idx="12"/>
          </p:nvPr>
        </p:nvSpPr>
        <p:spPr>
          <a:xfrm>
            <a:off x="1886337" y="12702769"/>
            <a:ext cx="1139486" cy="730335"/>
          </a:xfrm>
        </p:spPr>
        <p:txBody>
          <a:bodyPr/>
          <a:lstStyle>
            <a:lvl1pPr algn="ctr">
              <a:defRPr sz="2800"/>
            </a:lvl1pPr>
          </a:lstStyle>
          <a:p>
            <a:fld id="{AC1DDCB9-F0E3-4746-84F2-95D2A8F7600E}" type="slidenum">
              <a:rPr lang="de-DE" smtClean="0"/>
              <a:pPr/>
              <a:t>‹Nr.›</a:t>
            </a:fld>
            <a:endParaRPr lang="de-DE" dirty="0"/>
          </a:p>
        </p:txBody>
      </p:sp>
      <p:sp>
        <p:nvSpPr>
          <p:cNvPr id="27" name="Gleichschenkliges Dreieck 26"/>
          <p:cNvSpPr/>
          <p:nvPr userDrawn="1"/>
        </p:nvSpPr>
        <p:spPr>
          <a:xfrm rot="16200000">
            <a:off x="1674738" y="12985001"/>
            <a:ext cx="212825" cy="183470"/>
          </a:xfrm>
          <a:prstGeom prst="triangle">
            <a:avLst/>
          </a:prstGeom>
          <a:solidFill>
            <a:srgbClr val="A8C0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8" name="Gleichschenkliges Dreieck 27"/>
          <p:cNvSpPr/>
          <p:nvPr userDrawn="1"/>
        </p:nvSpPr>
        <p:spPr>
          <a:xfrm rot="5400000">
            <a:off x="3025794" y="12983608"/>
            <a:ext cx="214322" cy="184760"/>
          </a:xfrm>
          <a:prstGeom prst="triangle">
            <a:avLst/>
          </a:prstGeom>
          <a:solidFill>
            <a:srgbClr val="A8C0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9" name="Footer Placeholder 4"/>
          <p:cNvSpPr>
            <a:spLocks noGrp="1"/>
          </p:cNvSpPr>
          <p:nvPr>
            <p:ph type="ftr" sz="quarter" idx="11"/>
          </p:nvPr>
        </p:nvSpPr>
        <p:spPr>
          <a:xfrm>
            <a:off x="8077726" y="12702769"/>
            <a:ext cx="8230136" cy="730335"/>
          </a:xfrm>
        </p:spPr>
        <p:txBody>
          <a:bodyPr/>
          <a:lstStyle>
            <a:lvl1pPr algn="ctr">
              <a:defRPr sz="2800"/>
            </a:lvl1pPr>
          </a:lstStyle>
          <a:p>
            <a:r>
              <a:rPr lang="en-US" smtClean="0"/>
              <a:t>C. Nagel: Revision of the CityGML LOD concept</a:t>
            </a:r>
            <a:endParaRPr lang="de-DE" dirty="0"/>
          </a:p>
        </p:txBody>
      </p:sp>
      <p:cxnSp>
        <p:nvCxnSpPr>
          <p:cNvPr id="30" name="Gerader Verbinder 29"/>
          <p:cNvCxnSpPr/>
          <p:nvPr userDrawn="1"/>
        </p:nvCxnSpPr>
        <p:spPr>
          <a:xfrm>
            <a:off x="1676509" y="12534119"/>
            <a:ext cx="19817621" cy="1"/>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0" name="Gerader Verbinder 39"/>
          <p:cNvCxnSpPr/>
          <p:nvPr userDrawn="1"/>
        </p:nvCxnSpPr>
        <p:spPr>
          <a:xfrm>
            <a:off x="22024317" y="12013361"/>
            <a:ext cx="684762"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 name="Gerader Verbinder 42"/>
          <p:cNvCxnSpPr/>
          <p:nvPr userDrawn="1"/>
        </p:nvCxnSpPr>
        <p:spPr>
          <a:xfrm flipV="1">
            <a:off x="21494130" y="12013361"/>
            <a:ext cx="530187" cy="520758"/>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Gerader Verbinder 13"/>
          <p:cNvCxnSpPr/>
          <p:nvPr userDrawn="1"/>
        </p:nvCxnSpPr>
        <p:spPr>
          <a:xfrm>
            <a:off x="1676509" y="2057309"/>
            <a:ext cx="2103257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5" name="Title 1"/>
          <p:cNvSpPr>
            <a:spLocks noGrp="1"/>
          </p:cNvSpPr>
          <p:nvPr>
            <p:ph type="title"/>
          </p:nvPr>
        </p:nvSpPr>
        <p:spPr>
          <a:xfrm>
            <a:off x="1676509" y="348301"/>
            <a:ext cx="21032570" cy="1487567"/>
          </a:xfrm>
        </p:spPr>
        <p:txBody>
          <a:bodyPr/>
          <a:lstStyle>
            <a:lvl1pPr algn="l">
              <a:defRPr sz="6600">
                <a:solidFill>
                  <a:srgbClr val="A8C02D"/>
                </a:solidFill>
              </a:defRPr>
            </a:lvl1pPr>
          </a:lstStyle>
          <a:p>
            <a:r>
              <a:rPr lang="de-DE" dirty="0" smtClean="0"/>
              <a:t>Titelmasterformat durch Klicken bearbeiten</a:t>
            </a:r>
            <a:endParaRPr lang="en-US" dirty="0"/>
          </a:p>
        </p:txBody>
      </p:sp>
    </p:spTree>
    <p:extLst>
      <p:ext uri="{BB962C8B-B14F-4D97-AF65-F5344CB8AC3E}">
        <p14:creationId xmlns:p14="http://schemas.microsoft.com/office/powerpoint/2010/main" val="1217936764"/>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vcs_end_slide">
    <p:bg>
      <p:bgPr>
        <a:gradFill>
          <a:gsLst>
            <a:gs pos="0">
              <a:srgbClr val="C7F042"/>
            </a:gs>
            <a:gs pos="61257">
              <a:srgbClr val="9DCF1F"/>
            </a:gs>
            <a:gs pos="47000">
              <a:srgbClr val="9DCF1F"/>
            </a:gs>
            <a:gs pos="100000">
              <a:srgbClr val="8AB935"/>
            </a:gs>
          </a:gsLst>
          <a:lin ang="5400000" scaled="0"/>
        </a:gradFill>
        <a:effectLst/>
      </p:bgPr>
    </p:bg>
    <p:spTree>
      <p:nvGrpSpPr>
        <p:cNvPr id="1" name=""/>
        <p:cNvGrpSpPr/>
        <p:nvPr/>
      </p:nvGrpSpPr>
      <p:grpSpPr>
        <a:xfrm>
          <a:off x="0" y="0"/>
          <a:ext cx="0" cy="0"/>
          <a:chOff x="0" y="0"/>
          <a:chExt cx="0" cy="0"/>
        </a:xfrm>
      </p:grpSpPr>
      <p:grpSp>
        <p:nvGrpSpPr>
          <p:cNvPr id="9" name="Gruppieren 8"/>
          <p:cNvGrpSpPr/>
          <p:nvPr userDrawn="1"/>
        </p:nvGrpSpPr>
        <p:grpSpPr>
          <a:xfrm>
            <a:off x="8232354" y="3902941"/>
            <a:ext cx="14199770" cy="9156626"/>
            <a:chOff x="1103562" y="-2075457"/>
            <a:chExt cx="14199770" cy="9156626"/>
          </a:xfrm>
          <a:gradFill>
            <a:gsLst>
              <a:gs pos="0">
                <a:srgbClr val="C7F042"/>
              </a:gs>
              <a:gs pos="75000">
                <a:srgbClr val="9DCF1F"/>
              </a:gs>
              <a:gs pos="100000">
                <a:srgbClr val="8AB935"/>
              </a:gs>
            </a:gsLst>
            <a:lin ang="5400000" scaled="0"/>
          </a:gradFill>
        </p:grpSpPr>
        <p:sp>
          <p:nvSpPr>
            <p:cNvPr id="13" name="Parallelogramm 12"/>
            <p:cNvSpPr/>
            <p:nvPr userDrawn="1"/>
          </p:nvSpPr>
          <p:spPr>
            <a:xfrm flipH="1">
              <a:off x="1103562" y="3930647"/>
              <a:ext cx="5620229" cy="3150522"/>
            </a:xfrm>
            <a:prstGeom prst="parallelogram">
              <a:avLst>
                <a:gd name="adj" fmla="val 9802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4" name="Flussdiagramm: Prozess 13"/>
            <p:cNvSpPr/>
            <p:nvPr userDrawn="1"/>
          </p:nvSpPr>
          <p:spPr>
            <a:xfrm rot="2700000">
              <a:off x="6446064" y="-2934700"/>
              <a:ext cx="4420496" cy="9903290"/>
            </a:xfrm>
            <a:prstGeom prst="flowChartProcess">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5" name="Parallelogramm 14"/>
            <p:cNvSpPr/>
            <p:nvPr userDrawn="1"/>
          </p:nvSpPr>
          <p:spPr>
            <a:xfrm flipH="1">
              <a:off x="4487936" y="162638"/>
              <a:ext cx="8483841" cy="3208678"/>
            </a:xfrm>
            <a:prstGeom prst="parallelogram">
              <a:avLst>
                <a:gd name="adj" fmla="val 9958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6" name="Flussdiagramm: Prozess 15"/>
            <p:cNvSpPr/>
            <p:nvPr userDrawn="1"/>
          </p:nvSpPr>
          <p:spPr>
            <a:xfrm rot="2700000">
              <a:off x="10763824" y="-2138776"/>
              <a:ext cx="4476189" cy="4602827"/>
            </a:xfrm>
            <a:prstGeom prst="flowChartProcess">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sp>
        <p:nvSpPr>
          <p:cNvPr id="2" name="Titel 1"/>
          <p:cNvSpPr>
            <a:spLocks noGrp="1"/>
          </p:cNvSpPr>
          <p:nvPr userDrawn="1">
            <p:ph type="title"/>
          </p:nvPr>
        </p:nvSpPr>
        <p:spPr>
          <a:xfrm>
            <a:off x="2671113" y="7435178"/>
            <a:ext cx="18435249" cy="2724465"/>
          </a:xfrm>
        </p:spPr>
        <p:txBody>
          <a:bodyPr anchor="t">
            <a:noAutofit/>
          </a:bodyPr>
          <a:lstStyle>
            <a:lvl1pPr algn="l">
              <a:defRPr sz="9600" b="1" cap="none" baseline="0">
                <a:solidFill>
                  <a:schemeClr val="bg1"/>
                </a:solidFill>
                <a:latin typeface="+mn-lt"/>
                <a:ea typeface="Roboto" pitchFamily="2" charset="0"/>
                <a:cs typeface="Calibri" panose="020F0502020204030204" pitchFamily="34" charset="0"/>
              </a:defRPr>
            </a:lvl1pPr>
          </a:lstStyle>
          <a:p>
            <a:r>
              <a:rPr lang="de-DE" dirty="0" smtClean="0"/>
              <a:t>Titelmasterformat durch Klicken bearbeiten</a:t>
            </a:r>
            <a:endParaRPr lang="de-DE" dirty="0"/>
          </a:p>
        </p:txBody>
      </p:sp>
      <p:sp>
        <p:nvSpPr>
          <p:cNvPr id="3" name="Textplatzhalter 2"/>
          <p:cNvSpPr>
            <a:spLocks noGrp="1"/>
          </p:cNvSpPr>
          <p:nvPr userDrawn="1">
            <p:ph type="body" idx="1"/>
          </p:nvPr>
        </p:nvSpPr>
        <p:spPr>
          <a:xfrm>
            <a:off x="2671113" y="4122810"/>
            <a:ext cx="18435249" cy="3000721"/>
          </a:xfrm>
        </p:spPr>
        <p:txBody>
          <a:bodyPr anchor="b"/>
          <a:lstStyle>
            <a:lvl1pPr marL="0" indent="0">
              <a:buNone/>
              <a:defRPr sz="4800">
                <a:solidFill>
                  <a:schemeClr val="bg1"/>
                </a:solidFill>
                <a:latin typeface="+mj-lt"/>
                <a:ea typeface="Roboto" pitchFamily="2" charset="0"/>
              </a:defRPr>
            </a:lvl1pPr>
            <a:lvl2pPr marL="1088639" indent="0">
              <a:buNone/>
              <a:defRPr sz="4300">
                <a:solidFill>
                  <a:schemeClr val="tx1">
                    <a:tint val="75000"/>
                  </a:schemeClr>
                </a:solidFill>
              </a:defRPr>
            </a:lvl2pPr>
            <a:lvl3pPr marL="2177278" indent="0">
              <a:buNone/>
              <a:defRPr sz="3800">
                <a:solidFill>
                  <a:schemeClr val="tx1">
                    <a:tint val="75000"/>
                  </a:schemeClr>
                </a:solidFill>
              </a:defRPr>
            </a:lvl3pPr>
            <a:lvl4pPr marL="3265917" indent="0">
              <a:buNone/>
              <a:defRPr sz="3300">
                <a:solidFill>
                  <a:schemeClr val="tx1">
                    <a:tint val="75000"/>
                  </a:schemeClr>
                </a:solidFill>
              </a:defRPr>
            </a:lvl4pPr>
            <a:lvl5pPr marL="4354556" indent="0">
              <a:buNone/>
              <a:defRPr sz="3300">
                <a:solidFill>
                  <a:schemeClr val="tx1">
                    <a:tint val="75000"/>
                  </a:schemeClr>
                </a:solidFill>
              </a:defRPr>
            </a:lvl5pPr>
            <a:lvl6pPr marL="5443195" indent="0">
              <a:buNone/>
              <a:defRPr sz="3300">
                <a:solidFill>
                  <a:schemeClr val="tx1">
                    <a:tint val="75000"/>
                  </a:schemeClr>
                </a:solidFill>
              </a:defRPr>
            </a:lvl6pPr>
            <a:lvl7pPr marL="6531834" indent="0">
              <a:buNone/>
              <a:defRPr sz="3300">
                <a:solidFill>
                  <a:schemeClr val="tx1">
                    <a:tint val="75000"/>
                  </a:schemeClr>
                </a:solidFill>
              </a:defRPr>
            </a:lvl7pPr>
            <a:lvl8pPr marL="7620472" indent="0">
              <a:buNone/>
              <a:defRPr sz="3300">
                <a:solidFill>
                  <a:schemeClr val="tx1">
                    <a:tint val="75000"/>
                  </a:schemeClr>
                </a:solidFill>
              </a:defRPr>
            </a:lvl8pPr>
            <a:lvl9pPr marL="8709111" indent="0">
              <a:buNone/>
              <a:defRPr sz="3300">
                <a:solidFill>
                  <a:schemeClr val="tx1">
                    <a:tint val="75000"/>
                  </a:schemeClr>
                </a:solidFill>
              </a:defRPr>
            </a:lvl9pPr>
          </a:lstStyle>
          <a:p>
            <a:pPr lvl="0"/>
            <a:r>
              <a:rPr lang="de-DE" dirty="0" smtClean="0"/>
              <a:t>Textmasterformat bearbeiten</a:t>
            </a:r>
          </a:p>
        </p:txBody>
      </p:sp>
    </p:spTree>
    <p:extLst>
      <p:ext uri="{BB962C8B-B14F-4D97-AF65-F5344CB8AC3E}">
        <p14:creationId xmlns:p14="http://schemas.microsoft.com/office/powerpoint/2010/main" val="394511279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le 1"/>
          <p:cNvSpPr>
            <a:spLocks noGrp="1"/>
          </p:cNvSpPr>
          <p:nvPr>
            <p:ph type="ctrTitle"/>
          </p:nvPr>
        </p:nvSpPr>
        <p:spPr>
          <a:xfrm>
            <a:off x="3048198" y="1836426"/>
            <a:ext cx="18289191" cy="4775753"/>
          </a:xfrm>
        </p:spPr>
        <p:txBody>
          <a:bodyPr anchor="b"/>
          <a:lstStyle>
            <a:lvl1pPr algn="ctr">
              <a:defRPr sz="12001"/>
            </a:lvl1pPr>
          </a:lstStyle>
          <a:p>
            <a:r>
              <a:rPr lang="de-DE" dirty="0" smtClean="0"/>
              <a:t>Titelmasterformat durch Klicken bearbeiten</a:t>
            </a:r>
            <a:endParaRPr lang="en-US" dirty="0"/>
          </a:p>
        </p:txBody>
      </p:sp>
      <p:sp>
        <p:nvSpPr>
          <p:cNvPr id="3" name="Subtitle 2"/>
          <p:cNvSpPr>
            <a:spLocks noGrp="1"/>
          </p:cNvSpPr>
          <p:nvPr>
            <p:ph type="subTitle" idx="1"/>
          </p:nvPr>
        </p:nvSpPr>
        <p:spPr>
          <a:xfrm>
            <a:off x="3048199" y="7204910"/>
            <a:ext cx="18289191" cy="3311907"/>
          </a:xfrm>
        </p:spPr>
        <p:txBody>
          <a:bodyPr/>
          <a:lstStyle>
            <a:lvl1pPr marL="0" indent="0" algn="ctr">
              <a:buNone/>
              <a:defRPr sz="4800"/>
            </a:lvl1pPr>
            <a:lvl2pPr marL="914446" indent="0" algn="ctr">
              <a:buNone/>
              <a:defRPr sz="4000"/>
            </a:lvl2pPr>
            <a:lvl3pPr marL="1828891" indent="0" algn="ctr">
              <a:buNone/>
              <a:defRPr sz="3600"/>
            </a:lvl3pPr>
            <a:lvl4pPr marL="2743337" indent="0" algn="ctr">
              <a:buNone/>
              <a:defRPr sz="3200"/>
            </a:lvl4pPr>
            <a:lvl5pPr marL="3657783" indent="0" algn="ctr">
              <a:buNone/>
              <a:defRPr sz="3200"/>
            </a:lvl5pPr>
            <a:lvl6pPr marL="4572229" indent="0" algn="ctr">
              <a:buNone/>
              <a:defRPr sz="3200"/>
            </a:lvl6pPr>
            <a:lvl7pPr marL="5486674" indent="0" algn="ctr">
              <a:buNone/>
              <a:defRPr sz="3200"/>
            </a:lvl7pPr>
            <a:lvl8pPr marL="6401120" indent="0" algn="ctr">
              <a:buNone/>
              <a:defRPr sz="3200"/>
            </a:lvl8pPr>
            <a:lvl9pPr marL="7315566" indent="0" algn="ctr">
              <a:buNone/>
              <a:defRPr sz="3200"/>
            </a:lvl9pPr>
          </a:lstStyle>
          <a:p>
            <a:r>
              <a:rPr lang="de-DE" dirty="0" smtClean="0"/>
              <a:t>Formatvorlage des Untertitelmasters durch Klicken bearbeiten</a:t>
            </a:r>
            <a:endParaRPr lang="en-US" dirty="0"/>
          </a:p>
        </p:txBody>
      </p:sp>
      <p:sp>
        <p:nvSpPr>
          <p:cNvPr id="4" name="Date Placeholder 3"/>
          <p:cNvSpPr>
            <a:spLocks noGrp="1"/>
          </p:cNvSpPr>
          <p:nvPr>
            <p:ph type="dt" sz="half" idx="10"/>
          </p:nvPr>
        </p:nvSpPr>
        <p:spPr/>
        <p:txBody>
          <a:bodyPr/>
          <a:lstStyle/>
          <a:p>
            <a:fld id="{14E4D3CB-4AE5-440C-BCA2-3B4A361E80DA}" type="datetime1">
              <a:rPr lang="de-DE" smtClean="0"/>
              <a:t>20.10.2014</a:t>
            </a:fld>
            <a:endParaRPr lang="de-DE"/>
          </a:p>
        </p:txBody>
      </p:sp>
      <p:sp>
        <p:nvSpPr>
          <p:cNvPr id="5" name="Footer Placeholder 4"/>
          <p:cNvSpPr>
            <a:spLocks noGrp="1"/>
          </p:cNvSpPr>
          <p:nvPr>
            <p:ph type="ftr" sz="quarter" idx="11"/>
          </p:nvPr>
        </p:nvSpPr>
        <p:spPr/>
        <p:txBody>
          <a:bodyPr/>
          <a:lstStyle/>
          <a:p>
            <a:r>
              <a:rPr lang="en-US" smtClean="0"/>
              <a:t>C. Nagel: Revision of the CityGML LOD concept</a:t>
            </a:r>
            <a:endParaRPr lang="de-DE"/>
          </a:p>
        </p:txBody>
      </p:sp>
      <p:sp>
        <p:nvSpPr>
          <p:cNvPr id="6" name="Slide Number Placeholder 5"/>
          <p:cNvSpPr>
            <a:spLocks noGrp="1"/>
          </p:cNvSpPr>
          <p:nvPr>
            <p:ph type="sldNum" sz="quarter" idx="12"/>
          </p:nvPr>
        </p:nvSpPr>
        <p:spPr/>
        <p:txBody>
          <a:bodyPr/>
          <a:lstStyle/>
          <a:p>
            <a:fld id="{AC1DDCB9-F0E3-4746-84F2-95D2A8F7600E}" type="slidenum">
              <a:rPr lang="de-DE" smtClean="0"/>
              <a:t>‹Nr.›</a:t>
            </a:fld>
            <a:endParaRPr lang="de-DE"/>
          </a:p>
        </p:txBody>
      </p:sp>
    </p:spTree>
    <p:extLst>
      <p:ext uri="{BB962C8B-B14F-4D97-AF65-F5344CB8AC3E}">
        <p14:creationId xmlns:p14="http://schemas.microsoft.com/office/powerpoint/2010/main" val="2798736303"/>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le 1"/>
          <p:cNvSpPr>
            <a:spLocks noGrp="1"/>
          </p:cNvSpPr>
          <p:nvPr>
            <p:ph type="title"/>
          </p:nvPr>
        </p:nvSpPr>
        <p:spPr>
          <a:xfrm>
            <a:off x="1679685" y="730336"/>
            <a:ext cx="21032570" cy="2651433"/>
          </a:xfrm>
        </p:spPr>
        <p:txBody>
          <a:bodyPr/>
          <a:lstStyle/>
          <a:p>
            <a:r>
              <a:rPr lang="de-DE" smtClean="0"/>
              <a:t>Titelmasterformat durch Klicken bearbeiten</a:t>
            </a:r>
            <a:endParaRPr lang="en-US" dirty="0"/>
          </a:p>
        </p:txBody>
      </p:sp>
      <p:sp>
        <p:nvSpPr>
          <p:cNvPr id="3" name="Text Placeholder 2"/>
          <p:cNvSpPr>
            <a:spLocks noGrp="1"/>
          </p:cNvSpPr>
          <p:nvPr>
            <p:ph type="body" idx="1"/>
          </p:nvPr>
        </p:nvSpPr>
        <p:spPr>
          <a:xfrm>
            <a:off x="1679686" y="3362715"/>
            <a:ext cx="10316246" cy="1648015"/>
          </a:xfrm>
        </p:spPr>
        <p:txBody>
          <a:bodyPr anchor="b"/>
          <a:lstStyle>
            <a:lvl1pPr marL="0" indent="0">
              <a:buNone/>
              <a:defRPr sz="4800" b="1"/>
            </a:lvl1pPr>
            <a:lvl2pPr marL="914446" indent="0">
              <a:buNone/>
              <a:defRPr sz="4000" b="1"/>
            </a:lvl2pPr>
            <a:lvl3pPr marL="1828891" indent="0">
              <a:buNone/>
              <a:defRPr sz="3600" b="1"/>
            </a:lvl3pPr>
            <a:lvl4pPr marL="2743337" indent="0">
              <a:buNone/>
              <a:defRPr sz="3200" b="1"/>
            </a:lvl4pPr>
            <a:lvl5pPr marL="3657783" indent="0">
              <a:buNone/>
              <a:defRPr sz="3200" b="1"/>
            </a:lvl5pPr>
            <a:lvl6pPr marL="4572229" indent="0">
              <a:buNone/>
              <a:defRPr sz="3200" b="1"/>
            </a:lvl6pPr>
            <a:lvl7pPr marL="5486674" indent="0">
              <a:buNone/>
              <a:defRPr sz="3200" b="1"/>
            </a:lvl7pPr>
            <a:lvl8pPr marL="6401120" indent="0">
              <a:buNone/>
              <a:defRPr sz="3200" b="1"/>
            </a:lvl8pPr>
            <a:lvl9pPr marL="7315566" indent="0">
              <a:buNone/>
              <a:defRPr sz="3200" b="1"/>
            </a:lvl9pPr>
          </a:lstStyle>
          <a:p>
            <a:pPr lvl="0"/>
            <a:r>
              <a:rPr lang="de-DE" smtClean="0"/>
              <a:t>Textmasterformat bearbeiten</a:t>
            </a:r>
          </a:p>
        </p:txBody>
      </p:sp>
      <p:sp>
        <p:nvSpPr>
          <p:cNvPr id="4" name="Content Placeholder 3"/>
          <p:cNvSpPr>
            <a:spLocks noGrp="1"/>
          </p:cNvSpPr>
          <p:nvPr>
            <p:ph sz="half" idx="2"/>
          </p:nvPr>
        </p:nvSpPr>
        <p:spPr>
          <a:xfrm>
            <a:off x="1679686" y="5010730"/>
            <a:ext cx="10316246" cy="7370029"/>
          </a:xfrm>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a:p>
        </p:txBody>
      </p:sp>
      <p:sp>
        <p:nvSpPr>
          <p:cNvPr id="5" name="Text Placeholder 4"/>
          <p:cNvSpPr>
            <a:spLocks noGrp="1"/>
          </p:cNvSpPr>
          <p:nvPr>
            <p:ph type="body" sz="quarter" idx="3"/>
          </p:nvPr>
        </p:nvSpPr>
        <p:spPr>
          <a:xfrm>
            <a:off x="12345204" y="3362715"/>
            <a:ext cx="10367051" cy="1648015"/>
          </a:xfrm>
        </p:spPr>
        <p:txBody>
          <a:bodyPr anchor="b"/>
          <a:lstStyle>
            <a:lvl1pPr marL="0" indent="0">
              <a:buNone/>
              <a:defRPr sz="4800" b="1"/>
            </a:lvl1pPr>
            <a:lvl2pPr marL="914446" indent="0">
              <a:buNone/>
              <a:defRPr sz="4000" b="1"/>
            </a:lvl2pPr>
            <a:lvl3pPr marL="1828891" indent="0">
              <a:buNone/>
              <a:defRPr sz="3600" b="1"/>
            </a:lvl3pPr>
            <a:lvl4pPr marL="2743337" indent="0">
              <a:buNone/>
              <a:defRPr sz="3200" b="1"/>
            </a:lvl4pPr>
            <a:lvl5pPr marL="3657783" indent="0">
              <a:buNone/>
              <a:defRPr sz="3200" b="1"/>
            </a:lvl5pPr>
            <a:lvl6pPr marL="4572229" indent="0">
              <a:buNone/>
              <a:defRPr sz="3200" b="1"/>
            </a:lvl6pPr>
            <a:lvl7pPr marL="5486674" indent="0">
              <a:buNone/>
              <a:defRPr sz="3200" b="1"/>
            </a:lvl7pPr>
            <a:lvl8pPr marL="6401120" indent="0">
              <a:buNone/>
              <a:defRPr sz="3200" b="1"/>
            </a:lvl8pPr>
            <a:lvl9pPr marL="7315566" indent="0">
              <a:buNone/>
              <a:defRPr sz="3200" b="1"/>
            </a:lvl9pPr>
          </a:lstStyle>
          <a:p>
            <a:pPr lvl="0"/>
            <a:r>
              <a:rPr lang="de-DE" smtClean="0"/>
              <a:t>Textmasterformat bearbeiten</a:t>
            </a:r>
          </a:p>
        </p:txBody>
      </p:sp>
      <p:sp>
        <p:nvSpPr>
          <p:cNvPr id="6" name="Content Placeholder 5"/>
          <p:cNvSpPr>
            <a:spLocks noGrp="1"/>
          </p:cNvSpPr>
          <p:nvPr>
            <p:ph sz="quarter" idx="4"/>
          </p:nvPr>
        </p:nvSpPr>
        <p:spPr>
          <a:xfrm>
            <a:off x="12345204" y="5010730"/>
            <a:ext cx="10367051" cy="7370029"/>
          </a:xfrm>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a:p>
        </p:txBody>
      </p:sp>
      <p:sp>
        <p:nvSpPr>
          <p:cNvPr id="7" name="Date Placeholder 6"/>
          <p:cNvSpPr>
            <a:spLocks noGrp="1"/>
          </p:cNvSpPr>
          <p:nvPr>
            <p:ph type="dt" sz="half" idx="10"/>
          </p:nvPr>
        </p:nvSpPr>
        <p:spPr/>
        <p:txBody>
          <a:bodyPr/>
          <a:lstStyle/>
          <a:p>
            <a:fld id="{2B5DDF74-BB48-4B8A-8905-D061FE1B0EE0}" type="datetime1">
              <a:rPr lang="de-DE" smtClean="0"/>
              <a:t>20.10.2014</a:t>
            </a:fld>
            <a:endParaRPr lang="de-DE"/>
          </a:p>
        </p:txBody>
      </p:sp>
      <p:sp>
        <p:nvSpPr>
          <p:cNvPr id="8" name="Footer Placeholder 7"/>
          <p:cNvSpPr>
            <a:spLocks noGrp="1"/>
          </p:cNvSpPr>
          <p:nvPr>
            <p:ph type="ftr" sz="quarter" idx="11"/>
          </p:nvPr>
        </p:nvSpPr>
        <p:spPr/>
        <p:txBody>
          <a:bodyPr/>
          <a:lstStyle/>
          <a:p>
            <a:r>
              <a:rPr lang="en-US" smtClean="0"/>
              <a:t>C. Nagel: Revision of the CityGML LOD concept</a:t>
            </a:r>
            <a:endParaRPr lang="de-DE"/>
          </a:p>
        </p:txBody>
      </p:sp>
      <p:sp>
        <p:nvSpPr>
          <p:cNvPr id="9" name="Slide Number Placeholder 8"/>
          <p:cNvSpPr>
            <a:spLocks noGrp="1"/>
          </p:cNvSpPr>
          <p:nvPr>
            <p:ph type="sldNum" sz="quarter" idx="12"/>
          </p:nvPr>
        </p:nvSpPr>
        <p:spPr/>
        <p:txBody>
          <a:bodyPr/>
          <a:lstStyle/>
          <a:p>
            <a:fld id="{AC1DDCB9-F0E3-4746-84F2-95D2A8F7600E}" type="slidenum">
              <a:rPr lang="de-DE" smtClean="0"/>
              <a:t>‹Nr.›</a:t>
            </a:fld>
            <a:endParaRPr lang="de-DE"/>
          </a:p>
        </p:txBody>
      </p:sp>
    </p:spTree>
    <p:extLst>
      <p:ext uri="{BB962C8B-B14F-4D97-AF65-F5344CB8AC3E}">
        <p14:creationId xmlns:p14="http://schemas.microsoft.com/office/powerpoint/2010/main" val="247306868"/>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smtClean="0"/>
              <a:t>Titelmasterformat durch Klicken bearbeiten</a:t>
            </a:r>
            <a:endParaRPr lang="en-US" dirty="0"/>
          </a:p>
        </p:txBody>
      </p:sp>
      <p:sp>
        <p:nvSpPr>
          <p:cNvPr id="3" name="Date Placeholder 2"/>
          <p:cNvSpPr>
            <a:spLocks noGrp="1"/>
          </p:cNvSpPr>
          <p:nvPr>
            <p:ph type="dt" sz="half" idx="10"/>
          </p:nvPr>
        </p:nvSpPr>
        <p:spPr/>
        <p:txBody>
          <a:bodyPr/>
          <a:lstStyle/>
          <a:p>
            <a:fld id="{D0DE9FAE-F227-4798-B133-43B1B0E39C2D}" type="datetime1">
              <a:rPr lang="de-DE" smtClean="0"/>
              <a:t>20.10.2014</a:t>
            </a:fld>
            <a:endParaRPr lang="de-DE"/>
          </a:p>
        </p:txBody>
      </p:sp>
      <p:sp>
        <p:nvSpPr>
          <p:cNvPr id="4" name="Footer Placeholder 3"/>
          <p:cNvSpPr>
            <a:spLocks noGrp="1"/>
          </p:cNvSpPr>
          <p:nvPr>
            <p:ph type="ftr" sz="quarter" idx="11"/>
          </p:nvPr>
        </p:nvSpPr>
        <p:spPr/>
        <p:txBody>
          <a:bodyPr/>
          <a:lstStyle/>
          <a:p>
            <a:r>
              <a:rPr lang="en-US" smtClean="0"/>
              <a:t>C. Nagel: Revision of the CityGML LOD concept</a:t>
            </a:r>
            <a:endParaRPr lang="de-DE"/>
          </a:p>
        </p:txBody>
      </p:sp>
      <p:sp>
        <p:nvSpPr>
          <p:cNvPr id="5" name="Slide Number Placeholder 4"/>
          <p:cNvSpPr>
            <a:spLocks noGrp="1"/>
          </p:cNvSpPr>
          <p:nvPr>
            <p:ph type="sldNum" sz="quarter" idx="12"/>
          </p:nvPr>
        </p:nvSpPr>
        <p:spPr/>
        <p:txBody>
          <a:bodyPr/>
          <a:lstStyle/>
          <a:p>
            <a:fld id="{AC1DDCB9-F0E3-4746-84F2-95D2A8F7600E}" type="slidenum">
              <a:rPr lang="de-DE" smtClean="0"/>
              <a:t>‹Nr.›</a:t>
            </a:fld>
            <a:endParaRPr lang="de-DE"/>
          </a:p>
        </p:txBody>
      </p:sp>
    </p:spTree>
    <p:extLst>
      <p:ext uri="{BB962C8B-B14F-4D97-AF65-F5344CB8AC3E}">
        <p14:creationId xmlns:p14="http://schemas.microsoft.com/office/powerpoint/2010/main" val="1599033158"/>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676509" y="730337"/>
            <a:ext cx="21032570" cy="1390294"/>
          </a:xfrm>
          <a:prstGeom prst="rect">
            <a:avLst/>
          </a:prstGeom>
        </p:spPr>
        <p:txBody>
          <a:bodyPr vert="horz" lIns="91440" tIns="45720" rIns="91440" bIns="45720" rtlCol="0" anchor="ctr">
            <a:noAutofit/>
          </a:bodyPr>
          <a:lstStyle/>
          <a:p>
            <a:r>
              <a:rPr lang="de-DE" dirty="0" smtClean="0"/>
              <a:t>Titelmasterformat durch Klicken bearbeiten</a:t>
            </a:r>
            <a:endParaRPr lang="en-US" dirty="0"/>
          </a:p>
        </p:txBody>
      </p:sp>
      <p:sp>
        <p:nvSpPr>
          <p:cNvPr id="3" name="Text Placeholder 2"/>
          <p:cNvSpPr>
            <a:spLocks noGrp="1"/>
          </p:cNvSpPr>
          <p:nvPr>
            <p:ph type="body" idx="1"/>
          </p:nvPr>
        </p:nvSpPr>
        <p:spPr>
          <a:xfrm>
            <a:off x="1676509" y="2451371"/>
            <a:ext cx="21032570" cy="9903986"/>
          </a:xfrm>
          <a:prstGeom prst="rect">
            <a:avLst/>
          </a:prstGeom>
        </p:spPr>
        <p:txBody>
          <a:bodyPr vert="horz" lIns="91440" tIns="45720" rIns="91440" bIns="45720" rtlCol="0">
            <a:normAutofit/>
          </a:bodyPr>
          <a:lstStyle/>
          <a:p>
            <a:pPr lvl="0"/>
            <a:r>
              <a:rPr lang="de-DE" dirty="0" smtClean="0"/>
              <a:t>Textmasterformat bearbeiten</a:t>
            </a:r>
          </a:p>
          <a:p>
            <a:pPr lvl="1"/>
            <a:r>
              <a:rPr lang="de-DE" dirty="0" smtClean="0"/>
              <a:t>Zweite Ebene</a:t>
            </a:r>
          </a:p>
          <a:p>
            <a:pPr lvl="2"/>
            <a:r>
              <a:rPr lang="de-DE" dirty="0" smtClean="0"/>
              <a:t>Dritte Ebene</a:t>
            </a:r>
          </a:p>
        </p:txBody>
      </p:sp>
      <p:sp>
        <p:nvSpPr>
          <p:cNvPr id="4" name="Date Placeholder 3"/>
          <p:cNvSpPr>
            <a:spLocks noGrp="1"/>
          </p:cNvSpPr>
          <p:nvPr>
            <p:ph type="dt" sz="half" idx="2"/>
          </p:nvPr>
        </p:nvSpPr>
        <p:spPr>
          <a:xfrm>
            <a:off x="1676509" y="12714173"/>
            <a:ext cx="5486757" cy="730335"/>
          </a:xfrm>
          <a:prstGeom prst="rect">
            <a:avLst/>
          </a:prstGeom>
        </p:spPr>
        <p:txBody>
          <a:bodyPr vert="horz" lIns="91440" tIns="45720" rIns="91440" bIns="45720" rtlCol="0" anchor="ctr"/>
          <a:lstStyle>
            <a:lvl1pPr algn="l">
              <a:defRPr sz="2800">
                <a:solidFill>
                  <a:schemeClr val="tx1">
                    <a:tint val="75000"/>
                  </a:schemeClr>
                </a:solidFill>
              </a:defRPr>
            </a:lvl1pPr>
          </a:lstStyle>
          <a:p>
            <a:fld id="{BC1681F4-A904-47AE-B93C-53148420E35F}" type="datetime1">
              <a:rPr lang="de-DE" smtClean="0"/>
              <a:t>20.10.2014</a:t>
            </a:fld>
            <a:endParaRPr lang="de-DE"/>
          </a:p>
        </p:txBody>
      </p:sp>
      <p:sp>
        <p:nvSpPr>
          <p:cNvPr id="5" name="Footer Placeholder 4"/>
          <p:cNvSpPr>
            <a:spLocks noGrp="1"/>
          </p:cNvSpPr>
          <p:nvPr>
            <p:ph type="ftr" sz="quarter" idx="3"/>
          </p:nvPr>
        </p:nvSpPr>
        <p:spPr>
          <a:xfrm>
            <a:off x="8077726" y="12714173"/>
            <a:ext cx="8230136" cy="730335"/>
          </a:xfrm>
          <a:prstGeom prst="rect">
            <a:avLst/>
          </a:prstGeom>
        </p:spPr>
        <p:txBody>
          <a:bodyPr vert="horz" lIns="91440" tIns="45720" rIns="91440" bIns="45720" rtlCol="0" anchor="ctr"/>
          <a:lstStyle>
            <a:lvl1pPr algn="ctr">
              <a:defRPr sz="2800">
                <a:solidFill>
                  <a:schemeClr val="tx1">
                    <a:tint val="75000"/>
                  </a:schemeClr>
                </a:solidFill>
              </a:defRPr>
            </a:lvl1pPr>
          </a:lstStyle>
          <a:p>
            <a:r>
              <a:rPr lang="en-US" smtClean="0"/>
              <a:t>C. Nagel: Revision of the CityGML LOD concept</a:t>
            </a:r>
            <a:endParaRPr lang="de-DE" dirty="0"/>
          </a:p>
        </p:txBody>
      </p:sp>
      <p:sp>
        <p:nvSpPr>
          <p:cNvPr id="6" name="Slide Number Placeholder 5"/>
          <p:cNvSpPr>
            <a:spLocks noGrp="1"/>
          </p:cNvSpPr>
          <p:nvPr>
            <p:ph type="sldNum" sz="quarter" idx="4"/>
          </p:nvPr>
        </p:nvSpPr>
        <p:spPr>
          <a:xfrm>
            <a:off x="17222322" y="12714173"/>
            <a:ext cx="5486757" cy="730335"/>
          </a:xfrm>
          <a:prstGeom prst="rect">
            <a:avLst/>
          </a:prstGeom>
        </p:spPr>
        <p:txBody>
          <a:bodyPr vert="horz" lIns="91440" tIns="45720" rIns="91440" bIns="45720" rtlCol="0" anchor="ctr"/>
          <a:lstStyle>
            <a:lvl1pPr algn="r">
              <a:defRPr sz="2800">
                <a:solidFill>
                  <a:schemeClr val="tx1">
                    <a:tint val="75000"/>
                  </a:schemeClr>
                </a:solidFill>
              </a:defRPr>
            </a:lvl1pPr>
          </a:lstStyle>
          <a:p>
            <a:fld id="{AC1DDCB9-F0E3-4746-84F2-95D2A8F7600E}" type="slidenum">
              <a:rPr lang="de-DE" smtClean="0"/>
              <a:pPr/>
              <a:t>‹Nr.›</a:t>
            </a:fld>
            <a:endParaRPr lang="de-DE" dirty="0"/>
          </a:p>
        </p:txBody>
      </p:sp>
    </p:spTree>
    <p:extLst>
      <p:ext uri="{BB962C8B-B14F-4D97-AF65-F5344CB8AC3E}">
        <p14:creationId xmlns:p14="http://schemas.microsoft.com/office/powerpoint/2010/main" val="120271921"/>
      </p:ext>
    </p:extLst>
  </p:cSld>
  <p:clrMap bg1="lt1" tx1="dk1" bg2="lt2" tx2="dk2" accent1="accent1" accent2="accent2" accent3="accent3" accent4="accent4" accent5="accent5" accent6="accent6" hlink="hlink" folHlink="folHlink"/>
  <p:sldLayoutIdLst>
    <p:sldLayoutId id="2147483663" r:id="rId1"/>
    <p:sldLayoutId id="2147483677" r:id="rId2"/>
    <p:sldLayoutId id="2147483672" r:id="rId3"/>
    <p:sldLayoutId id="2147483676" r:id="rId4"/>
    <p:sldLayoutId id="2147483664" r:id="rId5"/>
    <p:sldLayoutId id="2147483673" r:id="rId6"/>
    <p:sldLayoutId id="2147483661" r:id="rId7"/>
    <p:sldLayoutId id="2147483665" r:id="rId8"/>
    <p:sldLayoutId id="2147483666" r:id="rId9"/>
    <p:sldLayoutId id="2147483667" r:id="rId10"/>
    <p:sldLayoutId id="2147483668" r:id="rId11"/>
    <p:sldLayoutId id="2147483669" r:id="rId12"/>
    <p:sldLayoutId id="2147483670" r:id="rId13"/>
    <p:sldLayoutId id="2147483671" r:id="rId14"/>
  </p:sldLayoutIdLst>
  <p:timing>
    <p:tnLst>
      <p:par>
        <p:cTn id="1" dur="indefinite" restart="never" nodeType="tmRoot"/>
      </p:par>
    </p:tnLst>
  </p:timing>
  <p:hf hdr="0"/>
  <p:txStyles>
    <p:titleStyle>
      <a:lvl1pPr algn="l" defTabSz="1828891" rtl="0" eaLnBrk="1" latinLnBrk="0" hangingPunct="1">
        <a:lnSpc>
          <a:spcPct val="90000"/>
        </a:lnSpc>
        <a:spcBef>
          <a:spcPct val="0"/>
        </a:spcBef>
        <a:buNone/>
        <a:defRPr sz="7200" b="1" kern="1200">
          <a:solidFill>
            <a:srgbClr val="A8C02D"/>
          </a:solidFill>
          <a:latin typeface="+mn-lt"/>
          <a:ea typeface="+mj-ea"/>
          <a:cs typeface="+mj-cs"/>
        </a:defRPr>
      </a:lvl1pPr>
    </p:titleStyle>
    <p:bodyStyle>
      <a:lvl1pPr marL="895350" indent="-895350" algn="l" defTabSz="1828891" rtl="0" eaLnBrk="1" latinLnBrk="0" hangingPunct="1">
        <a:lnSpc>
          <a:spcPct val="100000"/>
        </a:lnSpc>
        <a:spcBef>
          <a:spcPts val="0"/>
        </a:spcBef>
        <a:spcAft>
          <a:spcPts val="1200"/>
        </a:spcAft>
        <a:buClr>
          <a:srgbClr val="A8C02D"/>
        </a:buClr>
        <a:buSzPct val="100000"/>
        <a:buFont typeface="Wingdings" panose="05000000000000000000" pitchFamily="2" charset="2"/>
        <a:buChar char="§"/>
        <a:defRPr sz="4800" kern="1200">
          <a:solidFill>
            <a:schemeClr val="tx1">
              <a:lumMod val="65000"/>
              <a:lumOff val="35000"/>
            </a:schemeClr>
          </a:solidFill>
          <a:latin typeface="+mn-lt"/>
          <a:ea typeface="+mn-ea"/>
          <a:cs typeface="+mn-cs"/>
        </a:defRPr>
      </a:lvl1pPr>
      <a:lvl2pPr marL="1711325" indent="-796925" algn="l" defTabSz="1828891" rtl="0" eaLnBrk="1" latinLnBrk="0" hangingPunct="1">
        <a:lnSpc>
          <a:spcPct val="100000"/>
        </a:lnSpc>
        <a:spcBef>
          <a:spcPts val="0"/>
        </a:spcBef>
        <a:spcAft>
          <a:spcPts val="1200"/>
        </a:spcAft>
        <a:buClr>
          <a:srgbClr val="A8C02D"/>
        </a:buClr>
        <a:buFont typeface="Arial" panose="020B0604020202020204" pitchFamily="34" charset="0"/>
        <a:buChar char="•"/>
        <a:defRPr sz="4000" kern="1200">
          <a:solidFill>
            <a:schemeClr val="tx1">
              <a:lumMod val="65000"/>
              <a:lumOff val="35000"/>
            </a:schemeClr>
          </a:solidFill>
          <a:latin typeface="+mj-lt"/>
          <a:ea typeface="+mn-ea"/>
          <a:cs typeface="+mn-cs"/>
        </a:defRPr>
      </a:lvl2pPr>
      <a:lvl3pPr marL="2606675" indent="-777875" algn="l" defTabSz="1828891" rtl="0" eaLnBrk="1" latinLnBrk="0" hangingPunct="1">
        <a:lnSpc>
          <a:spcPct val="100000"/>
        </a:lnSpc>
        <a:spcBef>
          <a:spcPts val="0"/>
        </a:spcBef>
        <a:spcAft>
          <a:spcPts val="1200"/>
        </a:spcAft>
        <a:buClr>
          <a:srgbClr val="A8C02D"/>
        </a:buClr>
        <a:buFont typeface="Symbol" panose="05050102010706020507" pitchFamily="18" charset="2"/>
        <a:buChar char="-"/>
        <a:defRPr sz="3200" kern="1200">
          <a:solidFill>
            <a:schemeClr val="tx1">
              <a:lumMod val="65000"/>
              <a:lumOff val="35000"/>
            </a:schemeClr>
          </a:solidFill>
          <a:latin typeface="+mj-lt"/>
          <a:ea typeface="+mn-ea"/>
          <a:cs typeface="+mn-cs"/>
        </a:defRPr>
      </a:lvl3pPr>
      <a:lvl4pPr marL="2743200" indent="0" algn="l" defTabSz="1828891" rtl="0" eaLnBrk="1" latinLnBrk="0" hangingPunct="1">
        <a:lnSpc>
          <a:spcPct val="90000"/>
        </a:lnSpc>
        <a:spcBef>
          <a:spcPts val="1000"/>
        </a:spcBef>
        <a:buFont typeface="Symbol" panose="05050102010706020507" pitchFamily="18" charset="2"/>
        <a:buNone/>
        <a:defRPr sz="3600" kern="1200">
          <a:solidFill>
            <a:schemeClr val="tx1">
              <a:lumMod val="65000"/>
              <a:lumOff val="35000"/>
            </a:schemeClr>
          </a:solidFill>
          <a:latin typeface="+mn-lt"/>
          <a:ea typeface="+mn-ea"/>
          <a:cs typeface="+mn-cs"/>
        </a:defRPr>
      </a:lvl4pPr>
      <a:lvl5pPr marL="4115006" indent="-457223" algn="l" defTabSz="1828891" rtl="0" eaLnBrk="1" latinLnBrk="0" hangingPunct="1">
        <a:lnSpc>
          <a:spcPct val="90000"/>
        </a:lnSpc>
        <a:spcBef>
          <a:spcPts val="1000"/>
        </a:spcBef>
        <a:buFont typeface="Arial" panose="020B0604020202020204" pitchFamily="34" charset="0"/>
        <a:buChar char="•"/>
        <a:defRPr sz="3600" kern="1200">
          <a:solidFill>
            <a:schemeClr val="tx1">
              <a:lumMod val="65000"/>
              <a:lumOff val="35000"/>
            </a:schemeClr>
          </a:solidFill>
          <a:latin typeface="+mn-lt"/>
          <a:ea typeface="+mn-ea"/>
          <a:cs typeface="+mn-cs"/>
        </a:defRPr>
      </a:lvl5pPr>
      <a:lvl6pPr marL="5029451" indent="-457223" algn="l" defTabSz="1828891"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897" indent="-457223" algn="l" defTabSz="1828891"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343" indent="-457223" algn="l" defTabSz="1828891"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789" indent="-457223" algn="l" defTabSz="1828891"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4.xml"/><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25.emf"/><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hyperlink" Target="https://github.com/opengeospatial/CityGML-3.0/blob/master/WP%2003%20Resources/Meetings/2nd/CityGML_LoDConcept_SIG3D.pdf" TargetMode="Externa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4.xml"/><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0.PNG"/><Relationship Id="rId7" Type="http://schemas.openxmlformats.org/officeDocument/2006/relationships/image" Target="../media/image15.PNG"/><Relationship Id="rId2" Type="http://schemas.openxmlformats.org/officeDocument/2006/relationships/image" Target="../media/image9.PNG"/><Relationship Id="rId1" Type="http://schemas.openxmlformats.org/officeDocument/2006/relationships/slideLayout" Target="../slideLayouts/slideLayout4.xml"/><Relationship Id="rId6" Type="http://schemas.openxmlformats.org/officeDocument/2006/relationships/image" Target="../media/image14.PNG"/><Relationship Id="rId5" Type="http://schemas.openxmlformats.org/officeDocument/2006/relationships/image" Target="../media/image12.PNG"/><Relationship Id="rId4" Type="http://schemas.openxmlformats.org/officeDocument/2006/relationships/image" Target="../media/image11.PNG"/><Relationship Id="rId9" Type="http://schemas.openxmlformats.org/officeDocument/2006/relationships/image" Target="../media/image17.PNG"/></Relationships>
</file>

<file path=ppt/slides/_rels/slide9.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Proposal</a:t>
            </a:r>
            <a:r>
              <a:rPr lang="de-DE" dirty="0" smtClean="0"/>
              <a:t> </a:t>
            </a:r>
            <a:r>
              <a:rPr lang="de-DE" dirty="0" err="1" smtClean="0"/>
              <a:t>for</a:t>
            </a:r>
            <a:r>
              <a:rPr lang="de-DE" dirty="0" smtClean="0"/>
              <a:t> a </a:t>
            </a:r>
            <a:r>
              <a:rPr lang="de-DE" dirty="0" err="1" smtClean="0"/>
              <a:t>revision</a:t>
            </a:r>
            <a:r>
              <a:rPr lang="de-DE" dirty="0" smtClean="0"/>
              <a:t> </a:t>
            </a:r>
            <a:r>
              <a:rPr lang="de-DE" dirty="0" err="1" smtClean="0"/>
              <a:t>of</a:t>
            </a:r>
            <a:r>
              <a:rPr lang="de-DE" dirty="0" smtClean="0"/>
              <a:t> </a:t>
            </a:r>
            <a:r>
              <a:rPr lang="de-DE" dirty="0" err="1" smtClean="0"/>
              <a:t>the</a:t>
            </a:r>
            <a:r>
              <a:rPr lang="de-DE" dirty="0" smtClean="0"/>
              <a:t> </a:t>
            </a:r>
            <a:br>
              <a:rPr lang="de-DE" dirty="0" smtClean="0"/>
            </a:br>
            <a:r>
              <a:rPr lang="de-DE" dirty="0" smtClean="0"/>
              <a:t>CityGML LOD </a:t>
            </a:r>
            <a:r>
              <a:rPr lang="de-DE" dirty="0" err="1" smtClean="0"/>
              <a:t>concept</a:t>
            </a:r>
            <a:endParaRPr lang="de-DE" dirty="0"/>
          </a:p>
        </p:txBody>
      </p:sp>
      <p:sp>
        <p:nvSpPr>
          <p:cNvPr id="3" name="Textplatzhalter 2"/>
          <p:cNvSpPr>
            <a:spLocks noGrp="1"/>
          </p:cNvSpPr>
          <p:nvPr>
            <p:ph type="body" idx="1"/>
          </p:nvPr>
        </p:nvSpPr>
        <p:spPr/>
        <p:txBody>
          <a:bodyPr>
            <a:normAutofit/>
          </a:bodyPr>
          <a:lstStyle/>
          <a:p>
            <a:r>
              <a:rPr lang="de-DE" dirty="0" smtClean="0"/>
              <a:t>Claus Nagel</a:t>
            </a:r>
            <a:endParaRPr lang="de-DE" dirty="0"/>
          </a:p>
        </p:txBody>
      </p:sp>
      <p:sp>
        <p:nvSpPr>
          <p:cNvPr id="4" name="Textplatzhalter 3"/>
          <p:cNvSpPr>
            <a:spLocks noGrp="1"/>
          </p:cNvSpPr>
          <p:nvPr>
            <p:ph type="body" idx="11"/>
          </p:nvPr>
        </p:nvSpPr>
        <p:spPr/>
        <p:txBody>
          <a:bodyPr/>
          <a:lstStyle/>
          <a:p>
            <a:r>
              <a:rPr lang="de-DE" dirty="0" smtClean="0"/>
              <a:t>CityGML WP 03</a:t>
            </a:r>
            <a:endParaRPr lang="de-DE" dirty="0"/>
          </a:p>
        </p:txBody>
      </p:sp>
      <p:sp>
        <p:nvSpPr>
          <p:cNvPr id="5" name="Datumsplatzhalter 4"/>
          <p:cNvSpPr>
            <a:spLocks noGrp="1"/>
          </p:cNvSpPr>
          <p:nvPr>
            <p:ph type="dt" sz="half" idx="10"/>
          </p:nvPr>
        </p:nvSpPr>
        <p:spPr/>
        <p:txBody>
          <a:bodyPr/>
          <a:lstStyle/>
          <a:p>
            <a:fld id="{E9108176-05AF-4807-A3C4-C47EA20D1528}" type="datetime1">
              <a:rPr lang="de-DE" smtClean="0"/>
              <a:t>20.10.2014</a:t>
            </a:fld>
            <a:endParaRPr lang="de-DE" dirty="0"/>
          </a:p>
        </p:txBody>
      </p:sp>
    </p:spTree>
    <p:extLst>
      <p:ext uri="{BB962C8B-B14F-4D97-AF65-F5344CB8AC3E}">
        <p14:creationId xmlns:p14="http://schemas.microsoft.com/office/powerpoint/2010/main" val="196815932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a:xfrm>
            <a:off x="1676509" y="8787836"/>
            <a:ext cx="21032570" cy="3567522"/>
          </a:xfrm>
        </p:spPr>
        <p:txBody>
          <a:bodyPr>
            <a:normAutofit/>
          </a:bodyPr>
          <a:lstStyle/>
          <a:p>
            <a:r>
              <a:rPr lang="en-US" b="1" dirty="0" smtClean="0">
                <a:solidFill>
                  <a:srgbClr val="A8C02D"/>
                </a:solidFill>
              </a:rPr>
              <a:t>Consistent: </a:t>
            </a:r>
            <a:r>
              <a:rPr lang="en-US" dirty="0" smtClean="0"/>
              <a:t>The same LOD concept </a:t>
            </a:r>
            <a:r>
              <a:rPr lang="en-US" dirty="0"/>
              <a:t>applies to all </a:t>
            </a:r>
            <a:r>
              <a:rPr lang="en-US" dirty="0" smtClean="0"/>
              <a:t>feature types in all thematic modules</a:t>
            </a:r>
          </a:p>
          <a:p>
            <a:r>
              <a:rPr lang="en-US" b="1" dirty="0" smtClean="0">
                <a:solidFill>
                  <a:schemeClr val="accent4"/>
                </a:solidFill>
              </a:rPr>
              <a:t>Note: </a:t>
            </a:r>
            <a:r>
              <a:rPr lang="en-US" dirty="0" smtClean="0"/>
              <a:t>The general idea should be clear now – the UML diagrams for other feature types are not shown in this presentation</a:t>
            </a:r>
            <a:endParaRPr lang="en-US" dirty="0"/>
          </a:p>
          <a:p>
            <a:pPr marL="0" indent="0">
              <a:buNone/>
            </a:pPr>
            <a:endParaRPr lang="en-US" dirty="0" smtClean="0"/>
          </a:p>
          <a:p>
            <a:endParaRPr lang="en-US" dirty="0"/>
          </a:p>
        </p:txBody>
      </p:sp>
      <p:sp>
        <p:nvSpPr>
          <p:cNvPr id="3" name="Titel 2"/>
          <p:cNvSpPr>
            <a:spLocks noGrp="1"/>
          </p:cNvSpPr>
          <p:nvPr>
            <p:ph type="title"/>
          </p:nvPr>
        </p:nvSpPr>
        <p:spPr/>
        <p:txBody>
          <a:bodyPr/>
          <a:lstStyle/>
          <a:p>
            <a:r>
              <a:rPr lang="en-US" dirty="0" err="1" smtClean="0"/>
              <a:t>SolitaryVegetationObject</a:t>
            </a:r>
            <a:r>
              <a:rPr lang="en-US" dirty="0" smtClean="0"/>
              <a:t> feature type over different LODs</a:t>
            </a:r>
            <a:endParaRPr lang="en-US" dirty="0"/>
          </a:p>
        </p:txBody>
      </p:sp>
      <p:sp>
        <p:nvSpPr>
          <p:cNvPr id="4" name="Foliennummernplatzhalter 3"/>
          <p:cNvSpPr>
            <a:spLocks noGrp="1"/>
          </p:cNvSpPr>
          <p:nvPr>
            <p:ph type="sldNum" sz="quarter" idx="12"/>
          </p:nvPr>
        </p:nvSpPr>
        <p:spPr/>
        <p:txBody>
          <a:bodyPr/>
          <a:lstStyle/>
          <a:p>
            <a:fld id="{AC1DDCB9-F0E3-4746-84F2-95D2A8F7600E}" type="slidenum">
              <a:rPr lang="de-DE" smtClean="0"/>
              <a:pPr/>
              <a:t>10</a:t>
            </a:fld>
            <a:endParaRPr lang="de-DE" dirty="0"/>
          </a:p>
        </p:txBody>
      </p:sp>
      <p:sp>
        <p:nvSpPr>
          <p:cNvPr id="5" name="Fußzeilenplatzhalter 4"/>
          <p:cNvSpPr>
            <a:spLocks noGrp="1"/>
          </p:cNvSpPr>
          <p:nvPr>
            <p:ph type="ftr" sz="quarter" idx="11"/>
          </p:nvPr>
        </p:nvSpPr>
        <p:spPr/>
        <p:txBody>
          <a:bodyPr/>
          <a:lstStyle/>
          <a:p>
            <a:r>
              <a:rPr lang="en-US" smtClean="0"/>
              <a:t>C. Nagel: Revision of the CityGML LOD concept</a:t>
            </a:r>
            <a:endParaRPr lang="de-DE" dirty="0"/>
          </a:p>
        </p:txBody>
      </p:sp>
      <p:pic>
        <p:nvPicPr>
          <p:cNvPr id="6" name="Grafik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76970" y="2672152"/>
            <a:ext cx="2564497" cy="4081662"/>
          </a:xfrm>
          <a:prstGeom prst="rect">
            <a:avLst/>
          </a:prstGeom>
        </p:spPr>
      </p:pic>
      <p:pic>
        <p:nvPicPr>
          <p:cNvPr id="7" name="Grafik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99611" y="2761860"/>
            <a:ext cx="2297300" cy="3991954"/>
          </a:xfrm>
          <a:prstGeom prst="rect">
            <a:avLst/>
          </a:prstGeom>
        </p:spPr>
      </p:pic>
      <p:pic>
        <p:nvPicPr>
          <p:cNvPr id="8" name="Grafik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529100" y="2761860"/>
            <a:ext cx="4182047" cy="3991954"/>
          </a:xfrm>
          <a:prstGeom prst="rect">
            <a:avLst/>
          </a:prstGeom>
        </p:spPr>
      </p:pic>
      <p:sp>
        <p:nvSpPr>
          <p:cNvPr id="9" name="Ellipse 8"/>
          <p:cNvSpPr/>
          <p:nvPr/>
        </p:nvSpPr>
        <p:spPr>
          <a:xfrm>
            <a:off x="3772272" y="5223593"/>
            <a:ext cx="354563" cy="354563"/>
          </a:xfrm>
          <a:prstGeom prst="ellipse">
            <a:avLst/>
          </a:prstGeom>
          <a:solidFill>
            <a:srgbClr val="666F75"/>
          </a:solidFill>
          <a:ln>
            <a:solidFill>
              <a:srgbClr val="666F7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feld 9"/>
          <p:cNvSpPr txBox="1"/>
          <p:nvPr/>
        </p:nvSpPr>
        <p:spPr>
          <a:xfrm>
            <a:off x="3007161" y="6890609"/>
            <a:ext cx="1884784" cy="584775"/>
          </a:xfrm>
          <a:prstGeom prst="rect">
            <a:avLst/>
          </a:prstGeom>
          <a:noFill/>
        </p:spPr>
        <p:txBody>
          <a:bodyPr wrap="square" rtlCol="0">
            <a:spAutoFit/>
          </a:bodyPr>
          <a:lstStyle/>
          <a:p>
            <a:pPr algn="ctr"/>
            <a:r>
              <a:rPr lang="en-US" sz="3200" dirty="0">
                <a:solidFill>
                  <a:schemeClr val="tx1">
                    <a:lumMod val="65000"/>
                    <a:lumOff val="35000"/>
                  </a:schemeClr>
                </a:solidFill>
              </a:rPr>
              <a:t>LOD 0</a:t>
            </a:r>
          </a:p>
        </p:txBody>
      </p:sp>
      <p:sp>
        <p:nvSpPr>
          <p:cNvPr id="11" name="Textfeld 10"/>
          <p:cNvSpPr txBox="1"/>
          <p:nvPr/>
        </p:nvSpPr>
        <p:spPr>
          <a:xfrm>
            <a:off x="7516826" y="6890609"/>
            <a:ext cx="1884784" cy="584775"/>
          </a:xfrm>
          <a:prstGeom prst="rect">
            <a:avLst/>
          </a:prstGeom>
          <a:noFill/>
        </p:spPr>
        <p:txBody>
          <a:bodyPr wrap="square" rtlCol="0">
            <a:spAutoFit/>
          </a:bodyPr>
          <a:lstStyle/>
          <a:p>
            <a:pPr algn="ctr"/>
            <a:r>
              <a:rPr lang="en-US" sz="3200" dirty="0">
                <a:solidFill>
                  <a:schemeClr val="tx1">
                    <a:lumMod val="65000"/>
                    <a:lumOff val="35000"/>
                  </a:schemeClr>
                </a:solidFill>
              </a:rPr>
              <a:t>LOD </a:t>
            </a:r>
            <a:r>
              <a:rPr lang="en-US" sz="3200" dirty="0" smtClean="0">
                <a:solidFill>
                  <a:schemeClr val="tx1">
                    <a:lumMod val="65000"/>
                    <a:lumOff val="35000"/>
                  </a:schemeClr>
                </a:solidFill>
              </a:rPr>
              <a:t>1</a:t>
            </a:r>
            <a:endParaRPr lang="en-US" sz="3200" dirty="0">
              <a:solidFill>
                <a:schemeClr val="tx1">
                  <a:lumMod val="65000"/>
                  <a:lumOff val="35000"/>
                </a:schemeClr>
              </a:solidFill>
            </a:endParaRPr>
          </a:p>
        </p:txBody>
      </p:sp>
      <p:sp>
        <p:nvSpPr>
          <p:cNvPr id="12" name="Textfeld 11"/>
          <p:cNvSpPr txBox="1"/>
          <p:nvPr/>
        </p:nvSpPr>
        <p:spPr>
          <a:xfrm>
            <a:off x="12705869" y="6890608"/>
            <a:ext cx="1884784" cy="584775"/>
          </a:xfrm>
          <a:prstGeom prst="rect">
            <a:avLst/>
          </a:prstGeom>
          <a:noFill/>
        </p:spPr>
        <p:txBody>
          <a:bodyPr wrap="square" rtlCol="0">
            <a:spAutoFit/>
          </a:bodyPr>
          <a:lstStyle/>
          <a:p>
            <a:pPr algn="ctr"/>
            <a:r>
              <a:rPr lang="en-US" sz="3200" dirty="0">
                <a:solidFill>
                  <a:schemeClr val="tx1">
                    <a:lumMod val="65000"/>
                    <a:lumOff val="35000"/>
                  </a:schemeClr>
                </a:solidFill>
              </a:rPr>
              <a:t>LOD </a:t>
            </a:r>
            <a:r>
              <a:rPr lang="en-US" sz="3200" dirty="0" smtClean="0">
                <a:solidFill>
                  <a:schemeClr val="tx1">
                    <a:lumMod val="65000"/>
                    <a:lumOff val="35000"/>
                  </a:schemeClr>
                </a:solidFill>
              </a:rPr>
              <a:t>2</a:t>
            </a:r>
            <a:endParaRPr lang="en-US" sz="3200" dirty="0">
              <a:solidFill>
                <a:schemeClr val="tx1">
                  <a:lumMod val="65000"/>
                  <a:lumOff val="35000"/>
                </a:schemeClr>
              </a:solidFill>
            </a:endParaRPr>
          </a:p>
        </p:txBody>
      </p:sp>
      <p:sp>
        <p:nvSpPr>
          <p:cNvPr id="13" name="Textfeld 12"/>
          <p:cNvSpPr txBox="1"/>
          <p:nvPr/>
        </p:nvSpPr>
        <p:spPr>
          <a:xfrm>
            <a:off x="18677731" y="6895224"/>
            <a:ext cx="1884784" cy="584775"/>
          </a:xfrm>
          <a:prstGeom prst="rect">
            <a:avLst/>
          </a:prstGeom>
          <a:noFill/>
        </p:spPr>
        <p:txBody>
          <a:bodyPr wrap="square" rtlCol="0">
            <a:spAutoFit/>
          </a:bodyPr>
          <a:lstStyle/>
          <a:p>
            <a:pPr algn="ctr"/>
            <a:r>
              <a:rPr lang="en-US" sz="3200" dirty="0">
                <a:solidFill>
                  <a:schemeClr val="tx1">
                    <a:lumMod val="65000"/>
                    <a:lumOff val="35000"/>
                  </a:schemeClr>
                </a:solidFill>
              </a:rPr>
              <a:t>LOD </a:t>
            </a:r>
            <a:r>
              <a:rPr lang="en-US" sz="3200" dirty="0" smtClean="0">
                <a:solidFill>
                  <a:schemeClr val="tx1">
                    <a:lumMod val="65000"/>
                    <a:lumOff val="35000"/>
                  </a:schemeClr>
                </a:solidFill>
              </a:rPr>
              <a:t>3</a:t>
            </a:r>
            <a:endParaRPr lang="en-US" sz="3200" dirty="0">
              <a:solidFill>
                <a:schemeClr val="tx1">
                  <a:lumMod val="65000"/>
                  <a:lumOff val="35000"/>
                </a:schemeClr>
              </a:solidFill>
            </a:endParaRPr>
          </a:p>
        </p:txBody>
      </p:sp>
    </p:spTree>
    <p:extLst>
      <p:ext uri="{BB962C8B-B14F-4D97-AF65-F5344CB8AC3E}">
        <p14:creationId xmlns:p14="http://schemas.microsoft.com/office/powerpoint/2010/main" val="156978585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en-US" dirty="0" smtClean="0"/>
              <a:t>Example: Floor plans</a:t>
            </a:r>
            <a:endParaRPr lang="en-US" dirty="0"/>
          </a:p>
        </p:txBody>
      </p:sp>
      <p:sp>
        <p:nvSpPr>
          <p:cNvPr id="4" name="Foliennummernplatzhalter 3"/>
          <p:cNvSpPr>
            <a:spLocks noGrp="1"/>
          </p:cNvSpPr>
          <p:nvPr>
            <p:ph type="sldNum" sz="quarter" idx="12"/>
          </p:nvPr>
        </p:nvSpPr>
        <p:spPr/>
        <p:txBody>
          <a:bodyPr/>
          <a:lstStyle/>
          <a:p>
            <a:fld id="{AC1DDCB9-F0E3-4746-84F2-95D2A8F7600E}" type="slidenum">
              <a:rPr lang="de-DE" smtClean="0"/>
              <a:pPr/>
              <a:t>11</a:t>
            </a:fld>
            <a:endParaRPr lang="de-DE" dirty="0"/>
          </a:p>
        </p:txBody>
      </p:sp>
      <p:sp>
        <p:nvSpPr>
          <p:cNvPr id="5" name="Fußzeilenplatzhalter 4"/>
          <p:cNvSpPr>
            <a:spLocks noGrp="1"/>
          </p:cNvSpPr>
          <p:nvPr>
            <p:ph type="ftr" sz="quarter" idx="11"/>
          </p:nvPr>
        </p:nvSpPr>
        <p:spPr/>
        <p:txBody>
          <a:bodyPr/>
          <a:lstStyle/>
          <a:p>
            <a:r>
              <a:rPr lang="en-US" smtClean="0"/>
              <a:t>C. Nagel: Revision of the CityGML LOD concept</a:t>
            </a:r>
            <a:endParaRPr lang="de-DE" dirty="0"/>
          </a:p>
        </p:txBody>
      </p:sp>
      <p:pic>
        <p:nvPicPr>
          <p:cNvPr id="8" name="Inhaltsplatzhalter 7"/>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826965" y="3646534"/>
            <a:ext cx="9480897" cy="4130785"/>
          </a:xfrm>
        </p:spPr>
      </p:pic>
      <p:sp>
        <p:nvSpPr>
          <p:cNvPr id="9" name="Textfeld 8"/>
          <p:cNvSpPr txBox="1"/>
          <p:nvPr/>
        </p:nvSpPr>
        <p:spPr>
          <a:xfrm>
            <a:off x="16307862" y="3061759"/>
            <a:ext cx="2699372" cy="584775"/>
          </a:xfrm>
          <a:prstGeom prst="rect">
            <a:avLst/>
          </a:prstGeom>
          <a:noFill/>
        </p:spPr>
        <p:txBody>
          <a:bodyPr wrap="square" rtlCol="0">
            <a:spAutoFit/>
          </a:bodyPr>
          <a:lstStyle/>
          <a:p>
            <a:pPr algn="ctr"/>
            <a:r>
              <a:rPr lang="en-US" sz="3200" dirty="0" smtClean="0">
                <a:solidFill>
                  <a:schemeClr val="tx1">
                    <a:lumMod val="65000"/>
                    <a:lumOff val="35000"/>
                  </a:schemeClr>
                </a:solidFill>
              </a:rPr>
              <a:t>Room in LOD </a:t>
            </a:r>
            <a:r>
              <a:rPr lang="en-US" sz="3200" dirty="0">
                <a:solidFill>
                  <a:schemeClr val="tx1">
                    <a:lumMod val="65000"/>
                    <a:lumOff val="35000"/>
                  </a:schemeClr>
                </a:solidFill>
              </a:rPr>
              <a:t>0</a:t>
            </a:r>
          </a:p>
        </p:txBody>
      </p:sp>
      <p:sp>
        <p:nvSpPr>
          <p:cNvPr id="10" name="Textfeld 9"/>
          <p:cNvSpPr txBox="1"/>
          <p:nvPr/>
        </p:nvSpPr>
        <p:spPr>
          <a:xfrm>
            <a:off x="15715195" y="6176543"/>
            <a:ext cx="2699372" cy="584775"/>
          </a:xfrm>
          <a:prstGeom prst="rect">
            <a:avLst/>
          </a:prstGeom>
          <a:noFill/>
        </p:spPr>
        <p:txBody>
          <a:bodyPr wrap="square" rtlCol="0">
            <a:spAutoFit/>
          </a:bodyPr>
          <a:lstStyle/>
          <a:p>
            <a:pPr algn="ctr"/>
            <a:r>
              <a:rPr lang="en-US" sz="3200" dirty="0" smtClean="0">
                <a:solidFill>
                  <a:schemeClr val="tx1">
                    <a:lumMod val="65000"/>
                    <a:lumOff val="35000"/>
                  </a:schemeClr>
                </a:solidFill>
              </a:rPr>
              <a:t>Door in LOD </a:t>
            </a:r>
            <a:r>
              <a:rPr lang="en-US" sz="3200" dirty="0">
                <a:solidFill>
                  <a:schemeClr val="tx1">
                    <a:lumMod val="65000"/>
                    <a:lumOff val="35000"/>
                  </a:schemeClr>
                </a:solidFill>
              </a:rPr>
              <a:t>0</a:t>
            </a:r>
          </a:p>
        </p:txBody>
      </p:sp>
      <p:sp>
        <p:nvSpPr>
          <p:cNvPr id="11" name="Textfeld 10"/>
          <p:cNvSpPr txBox="1"/>
          <p:nvPr/>
        </p:nvSpPr>
        <p:spPr>
          <a:xfrm>
            <a:off x="4844521" y="7192544"/>
            <a:ext cx="3233205" cy="584775"/>
          </a:xfrm>
          <a:prstGeom prst="rect">
            <a:avLst/>
          </a:prstGeom>
          <a:noFill/>
        </p:spPr>
        <p:txBody>
          <a:bodyPr wrap="square" rtlCol="0">
            <a:spAutoFit/>
          </a:bodyPr>
          <a:lstStyle/>
          <a:p>
            <a:pPr algn="ctr"/>
            <a:r>
              <a:rPr lang="en-US" sz="3200" dirty="0" smtClean="0">
                <a:solidFill>
                  <a:schemeClr val="tx1">
                    <a:lumMod val="65000"/>
                    <a:lumOff val="35000"/>
                  </a:schemeClr>
                </a:solidFill>
              </a:rPr>
              <a:t>Window in LOD </a:t>
            </a:r>
            <a:r>
              <a:rPr lang="en-US" sz="3200" dirty="0">
                <a:solidFill>
                  <a:schemeClr val="tx1">
                    <a:lumMod val="65000"/>
                    <a:lumOff val="35000"/>
                  </a:schemeClr>
                </a:solidFill>
              </a:rPr>
              <a:t>0</a:t>
            </a:r>
          </a:p>
        </p:txBody>
      </p:sp>
      <p:sp>
        <p:nvSpPr>
          <p:cNvPr id="12" name="Textfeld 11"/>
          <p:cNvSpPr txBox="1"/>
          <p:nvPr/>
        </p:nvSpPr>
        <p:spPr>
          <a:xfrm>
            <a:off x="5360145" y="2569316"/>
            <a:ext cx="4138179" cy="1077218"/>
          </a:xfrm>
          <a:prstGeom prst="rect">
            <a:avLst/>
          </a:prstGeom>
          <a:noFill/>
        </p:spPr>
        <p:txBody>
          <a:bodyPr wrap="square" rtlCol="0">
            <a:spAutoFit/>
          </a:bodyPr>
          <a:lstStyle/>
          <a:p>
            <a:pPr algn="ctr"/>
            <a:r>
              <a:rPr lang="en-US" sz="3200" dirty="0" err="1" smtClean="0">
                <a:solidFill>
                  <a:schemeClr val="tx1">
                    <a:lumMod val="65000"/>
                    <a:lumOff val="35000"/>
                  </a:schemeClr>
                </a:solidFill>
              </a:rPr>
              <a:t>IntBuildingInstallation</a:t>
            </a:r>
            <a:r>
              <a:rPr lang="en-US" sz="3200" dirty="0" smtClean="0">
                <a:solidFill>
                  <a:schemeClr val="tx1">
                    <a:lumMod val="65000"/>
                    <a:lumOff val="35000"/>
                  </a:schemeClr>
                </a:solidFill>
              </a:rPr>
              <a:t> (column) in LOD </a:t>
            </a:r>
            <a:r>
              <a:rPr lang="en-US" sz="3200" dirty="0">
                <a:solidFill>
                  <a:schemeClr val="tx1">
                    <a:lumMod val="65000"/>
                    <a:lumOff val="35000"/>
                  </a:schemeClr>
                </a:solidFill>
              </a:rPr>
              <a:t>0</a:t>
            </a:r>
          </a:p>
        </p:txBody>
      </p:sp>
      <p:cxnSp>
        <p:nvCxnSpPr>
          <p:cNvPr id="14" name="Gerade Verbindung mit Pfeil 13"/>
          <p:cNvCxnSpPr/>
          <p:nvPr/>
        </p:nvCxnSpPr>
        <p:spPr>
          <a:xfrm flipH="1">
            <a:off x="15240000" y="3646534"/>
            <a:ext cx="1524000" cy="1027066"/>
          </a:xfrm>
          <a:prstGeom prst="straightConnector1">
            <a:avLst/>
          </a:prstGeom>
          <a:ln w="63500">
            <a:solidFill>
              <a:schemeClr val="accent2"/>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5" name="Gerade Verbindung mit Pfeil 14"/>
          <p:cNvCxnSpPr/>
          <p:nvPr/>
        </p:nvCxnSpPr>
        <p:spPr>
          <a:xfrm flipH="1">
            <a:off x="12996766" y="3641002"/>
            <a:ext cx="3767234" cy="519065"/>
          </a:xfrm>
          <a:prstGeom prst="straightConnector1">
            <a:avLst/>
          </a:prstGeom>
          <a:ln w="63500">
            <a:solidFill>
              <a:schemeClr val="accent2"/>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8" name="Gerade Verbindung mit Pfeil 17"/>
          <p:cNvCxnSpPr/>
          <p:nvPr/>
        </p:nvCxnSpPr>
        <p:spPr>
          <a:xfrm flipH="1">
            <a:off x="12996766" y="6617259"/>
            <a:ext cx="2718429" cy="867672"/>
          </a:xfrm>
          <a:prstGeom prst="straightConnector1">
            <a:avLst/>
          </a:prstGeom>
          <a:ln w="63500">
            <a:solidFill>
              <a:schemeClr val="accent2"/>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20" name="Gerade Verbindung mit Pfeil 19"/>
          <p:cNvCxnSpPr/>
          <p:nvPr/>
        </p:nvCxnSpPr>
        <p:spPr>
          <a:xfrm flipH="1" flipV="1">
            <a:off x="11924522" y="6176543"/>
            <a:ext cx="3790673" cy="440716"/>
          </a:xfrm>
          <a:prstGeom prst="straightConnector1">
            <a:avLst/>
          </a:prstGeom>
          <a:ln w="63500">
            <a:solidFill>
              <a:schemeClr val="accent2"/>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23" name="Gerade Verbindung mit Pfeil 22"/>
          <p:cNvCxnSpPr/>
          <p:nvPr/>
        </p:nvCxnSpPr>
        <p:spPr>
          <a:xfrm flipV="1">
            <a:off x="7763069" y="6617259"/>
            <a:ext cx="951723" cy="500273"/>
          </a:xfrm>
          <a:prstGeom prst="straightConnector1">
            <a:avLst/>
          </a:prstGeom>
          <a:ln w="63500">
            <a:solidFill>
              <a:schemeClr val="accent2"/>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25" name="Gerade Verbindung mit Pfeil 24"/>
          <p:cNvCxnSpPr/>
          <p:nvPr/>
        </p:nvCxnSpPr>
        <p:spPr>
          <a:xfrm>
            <a:off x="9498324" y="3423410"/>
            <a:ext cx="2224109" cy="860747"/>
          </a:xfrm>
          <a:prstGeom prst="straightConnector1">
            <a:avLst/>
          </a:prstGeom>
          <a:ln w="63500">
            <a:solidFill>
              <a:schemeClr val="accent2"/>
            </a:solidFill>
            <a:tailEnd type="triangle" w="lg" len="med"/>
          </a:ln>
        </p:spPr>
        <p:style>
          <a:lnRef idx="1">
            <a:schemeClr val="accent1"/>
          </a:lnRef>
          <a:fillRef idx="0">
            <a:schemeClr val="accent1"/>
          </a:fillRef>
          <a:effectRef idx="0">
            <a:schemeClr val="accent1"/>
          </a:effectRef>
          <a:fontRef idx="minor">
            <a:schemeClr val="tx1"/>
          </a:fontRef>
        </p:style>
      </p:cxnSp>
      <p:sp>
        <p:nvSpPr>
          <p:cNvPr id="30" name="Inhaltsplatzhalter 1"/>
          <p:cNvSpPr txBox="1">
            <a:spLocks/>
          </p:cNvSpPr>
          <p:nvPr/>
        </p:nvSpPr>
        <p:spPr>
          <a:xfrm>
            <a:off x="1676509" y="8640148"/>
            <a:ext cx="21032570" cy="3715210"/>
          </a:xfrm>
          <a:prstGeom prst="rect">
            <a:avLst/>
          </a:prstGeom>
        </p:spPr>
        <p:txBody>
          <a:bodyPr vert="horz" lIns="91440" tIns="45720" rIns="91440" bIns="45720" rtlCol="0">
            <a:normAutofit/>
          </a:bodyPr>
          <a:lstStyle>
            <a:lvl1pPr marL="895350" indent="-895350" algn="l" defTabSz="1828891" rtl="0" eaLnBrk="1" latinLnBrk="0" hangingPunct="1">
              <a:lnSpc>
                <a:spcPct val="100000"/>
              </a:lnSpc>
              <a:spcBef>
                <a:spcPts val="0"/>
              </a:spcBef>
              <a:spcAft>
                <a:spcPts val="1200"/>
              </a:spcAft>
              <a:buClr>
                <a:srgbClr val="A8C02D"/>
              </a:buClr>
              <a:buSzPct val="100000"/>
              <a:buFont typeface="Wingdings" panose="05000000000000000000" pitchFamily="2" charset="2"/>
              <a:buChar char="§"/>
              <a:defRPr sz="4800" b="0" kern="1200">
                <a:solidFill>
                  <a:schemeClr val="tx1">
                    <a:lumMod val="65000"/>
                    <a:lumOff val="35000"/>
                  </a:schemeClr>
                </a:solidFill>
                <a:latin typeface="+mn-lt"/>
                <a:ea typeface="+mn-ea"/>
                <a:cs typeface="+mn-cs"/>
              </a:defRPr>
            </a:lvl1pPr>
            <a:lvl2pPr marL="1711325" indent="-796925" algn="l" defTabSz="1828891" rtl="0" eaLnBrk="1" latinLnBrk="0" hangingPunct="1">
              <a:lnSpc>
                <a:spcPct val="100000"/>
              </a:lnSpc>
              <a:spcBef>
                <a:spcPts val="0"/>
              </a:spcBef>
              <a:spcAft>
                <a:spcPts val="1200"/>
              </a:spcAft>
              <a:buClr>
                <a:srgbClr val="A8C02D"/>
              </a:buClr>
              <a:buFont typeface="Arial" panose="020B0604020202020204" pitchFamily="34" charset="0"/>
              <a:buChar char="•"/>
              <a:defRPr sz="4000" kern="1200">
                <a:solidFill>
                  <a:schemeClr val="tx1">
                    <a:lumMod val="65000"/>
                    <a:lumOff val="35000"/>
                  </a:schemeClr>
                </a:solidFill>
                <a:latin typeface="+mj-lt"/>
                <a:ea typeface="+mn-ea"/>
                <a:cs typeface="+mn-cs"/>
              </a:defRPr>
            </a:lvl2pPr>
            <a:lvl3pPr marL="2606675" indent="-777875" algn="l" defTabSz="1828891" rtl="0" eaLnBrk="1" latinLnBrk="0" hangingPunct="1">
              <a:lnSpc>
                <a:spcPct val="100000"/>
              </a:lnSpc>
              <a:spcBef>
                <a:spcPts val="0"/>
              </a:spcBef>
              <a:spcAft>
                <a:spcPts val="1200"/>
              </a:spcAft>
              <a:buClr>
                <a:srgbClr val="A8C02D"/>
              </a:buClr>
              <a:buFont typeface="Symbol" panose="05050102010706020507" pitchFamily="18" charset="2"/>
              <a:buChar char="-"/>
              <a:defRPr sz="3200" kern="1200">
                <a:solidFill>
                  <a:schemeClr val="tx1">
                    <a:lumMod val="65000"/>
                    <a:lumOff val="35000"/>
                  </a:schemeClr>
                </a:solidFill>
                <a:latin typeface="+mj-lt"/>
                <a:ea typeface="+mn-ea"/>
                <a:cs typeface="+mn-cs"/>
              </a:defRPr>
            </a:lvl3pPr>
            <a:lvl4pPr marL="2743200" indent="0" algn="l" defTabSz="1828891" rtl="0" eaLnBrk="1" latinLnBrk="0" hangingPunct="1">
              <a:lnSpc>
                <a:spcPct val="90000"/>
              </a:lnSpc>
              <a:spcBef>
                <a:spcPts val="1000"/>
              </a:spcBef>
              <a:buFont typeface="Symbol" panose="05050102010706020507" pitchFamily="18" charset="2"/>
              <a:buNone/>
              <a:defRPr sz="3600" kern="1200">
                <a:solidFill>
                  <a:schemeClr val="tx1">
                    <a:lumMod val="65000"/>
                    <a:lumOff val="35000"/>
                  </a:schemeClr>
                </a:solidFill>
                <a:latin typeface="+mn-lt"/>
                <a:ea typeface="+mn-ea"/>
                <a:cs typeface="+mn-cs"/>
              </a:defRPr>
            </a:lvl4pPr>
            <a:lvl5pPr marL="4115006" indent="-457223" algn="l" defTabSz="1828891" rtl="0" eaLnBrk="1" latinLnBrk="0" hangingPunct="1">
              <a:lnSpc>
                <a:spcPct val="90000"/>
              </a:lnSpc>
              <a:spcBef>
                <a:spcPts val="1000"/>
              </a:spcBef>
              <a:buFont typeface="Arial" panose="020B0604020202020204" pitchFamily="34" charset="0"/>
              <a:buChar char="•"/>
              <a:defRPr sz="3600" kern="1200">
                <a:solidFill>
                  <a:schemeClr val="tx1">
                    <a:lumMod val="65000"/>
                    <a:lumOff val="35000"/>
                  </a:schemeClr>
                </a:solidFill>
                <a:latin typeface="+mn-lt"/>
                <a:ea typeface="+mn-ea"/>
                <a:cs typeface="+mn-cs"/>
              </a:defRPr>
            </a:lvl5pPr>
            <a:lvl6pPr marL="5029451" indent="-457223" algn="l" defTabSz="1828891"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897" indent="-457223" algn="l" defTabSz="1828891"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343" indent="-457223" algn="l" defTabSz="1828891"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789" indent="-457223" algn="l" defTabSz="1828891"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r>
              <a:rPr lang="en-US" b="1" dirty="0" smtClean="0">
                <a:solidFill>
                  <a:srgbClr val="A8C02D"/>
                </a:solidFill>
              </a:rPr>
              <a:t>New:</a:t>
            </a:r>
            <a:r>
              <a:rPr lang="en-US" dirty="0"/>
              <a:t> </a:t>
            </a:r>
            <a:r>
              <a:rPr lang="en-US" dirty="0" smtClean="0"/>
              <a:t>We can model floor plans in CityGML using LOD 0 features</a:t>
            </a:r>
          </a:p>
          <a:p>
            <a:r>
              <a:rPr lang="en-US" b="1" dirty="0">
                <a:solidFill>
                  <a:srgbClr val="A8C02D"/>
                </a:solidFill>
              </a:rPr>
              <a:t>New:</a:t>
            </a:r>
            <a:r>
              <a:rPr lang="en-US" dirty="0"/>
              <a:t> W</a:t>
            </a:r>
            <a:r>
              <a:rPr lang="en-US" dirty="0" smtClean="0"/>
              <a:t>e can use </a:t>
            </a:r>
            <a:r>
              <a:rPr lang="en-US" b="1" dirty="0" smtClean="0"/>
              <a:t>all feature types</a:t>
            </a:r>
            <a:r>
              <a:rPr lang="en-US" dirty="0"/>
              <a:t> </a:t>
            </a:r>
            <a:r>
              <a:rPr lang="en-US" dirty="0" smtClean="0"/>
              <a:t>in LOD 0</a:t>
            </a:r>
            <a:r>
              <a:rPr lang="en-US" b="1" dirty="0" smtClean="0"/>
              <a:t> </a:t>
            </a:r>
            <a:r>
              <a:rPr lang="en-US" dirty="0" smtClean="0">
                <a:sym typeface="Wingdings" panose="05000000000000000000" pitchFamily="2" charset="2"/>
              </a:rPr>
              <a:t> t</a:t>
            </a:r>
            <a:r>
              <a:rPr lang="en-US" dirty="0" smtClean="0"/>
              <a:t>he floor plan is semantically rich (we can query it for wall surfaces, doors, columns, etc.)</a:t>
            </a:r>
          </a:p>
          <a:p>
            <a:r>
              <a:rPr lang="en-US" dirty="0" smtClean="0"/>
              <a:t>Required by indoor navigation, indoor FM, etc. (see current CRs!)</a:t>
            </a:r>
          </a:p>
        </p:txBody>
      </p:sp>
      <p:sp>
        <p:nvSpPr>
          <p:cNvPr id="38" name="Textfeld 37"/>
          <p:cNvSpPr txBox="1"/>
          <p:nvPr/>
        </p:nvSpPr>
        <p:spPr>
          <a:xfrm>
            <a:off x="2514641" y="4379982"/>
            <a:ext cx="4138179" cy="1077218"/>
          </a:xfrm>
          <a:prstGeom prst="rect">
            <a:avLst/>
          </a:prstGeom>
          <a:noFill/>
        </p:spPr>
        <p:txBody>
          <a:bodyPr wrap="square" rtlCol="0">
            <a:spAutoFit/>
          </a:bodyPr>
          <a:lstStyle/>
          <a:p>
            <a:pPr algn="ctr"/>
            <a:r>
              <a:rPr lang="en-US" sz="3200" dirty="0" err="1" smtClean="0">
                <a:solidFill>
                  <a:schemeClr val="tx1">
                    <a:lumMod val="65000"/>
                    <a:lumOff val="35000"/>
                  </a:schemeClr>
                </a:solidFill>
              </a:rPr>
              <a:t>InteriorWallSurface</a:t>
            </a:r>
            <a:r>
              <a:rPr lang="en-US" sz="3200" dirty="0" smtClean="0">
                <a:solidFill>
                  <a:schemeClr val="tx1">
                    <a:lumMod val="65000"/>
                    <a:lumOff val="35000"/>
                  </a:schemeClr>
                </a:solidFill>
              </a:rPr>
              <a:t> (curve) in LOD </a:t>
            </a:r>
            <a:r>
              <a:rPr lang="en-US" sz="3200" dirty="0">
                <a:solidFill>
                  <a:schemeClr val="tx1">
                    <a:lumMod val="65000"/>
                    <a:lumOff val="35000"/>
                  </a:schemeClr>
                </a:solidFill>
              </a:rPr>
              <a:t>0</a:t>
            </a:r>
          </a:p>
        </p:txBody>
      </p:sp>
      <p:cxnSp>
        <p:nvCxnSpPr>
          <p:cNvPr id="39" name="Gerade Verbindung mit Pfeil 38"/>
          <p:cNvCxnSpPr/>
          <p:nvPr/>
        </p:nvCxnSpPr>
        <p:spPr>
          <a:xfrm>
            <a:off x="6317179" y="5104664"/>
            <a:ext cx="1445890" cy="543613"/>
          </a:xfrm>
          <a:prstGeom prst="straightConnector1">
            <a:avLst/>
          </a:prstGeom>
          <a:ln w="63500">
            <a:solidFill>
              <a:schemeClr val="accent2"/>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41" name="Gerade Verbindung mit Pfeil 40"/>
          <p:cNvCxnSpPr/>
          <p:nvPr/>
        </p:nvCxnSpPr>
        <p:spPr>
          <a:xfrm flipV="1">
            <a:off x="6317179" y="5018818"/>
            <a:ext cx="3428334" cy="85846"/>
          </a:xfrm>
          <a:prstGeom prst="straightConnector1">
            <a:avLst/>
          </a:prstGeom>
          <a:ln w="63500">
            <a:solidFill>
              <a:schemeClr val="accent2"/>
            </a:solidFill>
            <a:tailEnd type="triangl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5553488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Grafik 46"/>
          <p:cNvPicPr>
            <a:picLocks noChangeAspect="1"/>
          </p:cNvPicPr>
          <p:nvPr/>
        </p:nvPicPr>
        <p:blipFill>
          <a:blip r:embed="rId2">
            <a:clrChange>
              <a:clrFrom>
                <a:srgbClr val="99BD90"/>
              </a:clrFrom>
              <a:clrTo>
                <a:srgbClr val="99BD90">
                  <a:alpha val="0"/>
                </a:srgbClr>
              </a:clrTo>
            </a:clrChange>
          </a:blip>
          <a:stretch>
            <a:fillRect/>
          </a:stretch>
        </p:blipFill>
        <p:spPr>
          <a:xfrm>
            <a:off x="7579495" y="1922424"/>
            <a:ext cx="8194436" cy="6631167"/>
          </a:xfrm>
          <a:prstGeom prst="rect">
            <a:avLst/>
          </a:prstGeom>
        </p:spPr>
      </p:pic>
      <p:sp>
        <p:nvSpPr>
          <p:cNvPr id="3" name="Titel 2"/>
          <p:cNvSpPr>
            <a:spLocks noGrp="1"/>
          </p:cNvSpPr>
          <p:nvPr>
            <p:ph type="title"/>
          </p:nvPr>
        </p:nvSpPr>
        <p:spPr/>
        <p:txBody>
          <a:bodyPr/>
          <a:lstStyle/>
          <a:p>
            <a:r>
              <a:rPr lang="en-US" dirty="0" smtClean="0"/>
              <a:t>Example: LOD 2 building model </a:t>
            </a:r>
            <a:endParaRPr lang="en-US" dirty="0"/>
          </a:p>
        </p:txBody>
      </p:sp>
      <p:sp>
        <p:nvSpPr>
          <p:cNvPr id="4" name="Foliennummernplatzhalter 3"/>
          <p:cNvSpPr>
            <a:spLocks noGrp="1"/>
          </p:cNvSpPr>
          <p:nvPr>
            <p:ph type="sldNum" sz="quarter" idx="12"/>
          </p:nvPr>
        </p:nvSpPr>
        <p:spPr/>
        <p:txBody>
          <a:bodyPr/>
          <a:lstStyle/>
          <a:p>
            <a:fld id="{AC1DDCB9-F0E3-4746-84F2-95D2A8F7600E}" type="slidenum">
              <a:rPr lang="de-DE" smtClean="0"/>
              <a:pPr/>
              <a:t>12</a:t>
            </a:fld>
            <a:endParaRPr lang="de-DE" dirty="0"/>
          </a:p>
        </p:txBody>
      </p:sp>
      <p:sp>
        <p:nvSpPr>
          <p:cNvPr id="5" name="Fußzeilenplatzhalter 4"/>
          <p:cNvSpPr>
            <a:spLocks noGrp="1"/>
          </p:cNvSpPr>
          <p:nvPr>
            <p:ph type="ftr" sz="quarter" idx="11"/>
          </p:nvPr>
        </p:nvSpPr>
        <p:spPr/>
        <p:txBody>
          <a:bodyPr/>
          <a:lstStyle/>
          <a:p>
            <a:r>
              <a:rPr lang="en-US" smtClean="0"/>
              <a:t>C. Nagel: Revision of the CityGML LOD concept</a:t>
            </a:r>
            <a:endParaRPr lang="de-DE" dirty="0"/>
          </a:p>
        </p:txBody>
      </p:sp>
      <p:sp>
        <p:nvSpPr>
          <p:cNvPr id="9" name="Textfeld 8"/>
          <p:cNvSpPr txBox="1"/>
          <p:nvPr/>
        </p:nvSpPr>
        <p:spPr>
          <a:xfrm>
            <a:off x="16918486" y="3348614"/>
            <a:ext cx="2699372" cy="584775"/>
          </a:xfrm>
          <a:prstGeom prst="rect">
            <a:avLst/>
          </a:prstGeom>
          <a:noFill/>
        </p:spPr>
        <p:txBody>
          <a:bodyPr wrap="square" rtlCol="0">
            <a:spAutoFit/>
          </a:bodyPr>
          <a:lstStyle/>
          <a:p>
            <a:pPr algn="ctr"/>
            <a:r>
              <a:rPr lang="en-US" sz="3200" dirty="0" smtClean="0">
                <a:solidFill>
                  <a:schemeClr val="tx1">
                    <a:lumMod val="65000"/>
                    <a:lumOff val="35000"/>
                  </a:schemeClr>
                </a:solidFill>
              </a:rPr>
              <a:t>Room in LOD 2</a:t>
            </a:r>
            <a:endParaRPr lang="en-US" sz="3200" dirty="0">
              <a:solidFill>
                <a:schemeClr val="tx1">
                  <a:lumMod val="65000"/>
                  <a:lumOff val="35000"/>
                </a:schemeClr>
              </a:solidFill>
            </a:endParaRPr>
          </a:p>
        </p:txBody>
      </p:sp>
      <p:sp>
        <p:nvSpPr>
          <p:cNvPr id="10" name="Textfeld 9"/>
          <p:cNvSpPr txBox="1"/>
          <p:nvPr/>
        </p:nvSpPr>
        <p:spPr>
          <a:xfrm>
            <a:off x="15715195" y="6176543"/>
            <a:ext cx="2699372" cy="584775"/>
          </a:xfrm>
          <a:prstGeom prst="rect">
            <a:avLst/>
          </a:prstGeom>
          <a:noFill/>
        </p:spPr>
        <p:txBody>
          <a:bodyPr wrap="square" rtlCol="0">
            <a:spAutoFit/>
          </a:bodyPr>
          <a:lstStyle/>
          <a:p>
            <a:pPr algn="ctr"/>
            <a:r>
              <a:rPr lang="en-US" sz="3200" dirty="0" smtClean="0">
                <a:solidFill>
                  <a:schemeClr val="tx1">
                    <a:lumMod val="65000"/>
                    <a:lumOff val="35000"/>
                  </a:schemeClr>
                </a:solidFill>
              </a:rPr>
              <a:t>Door in LOD 2</a:t>
            </a:r>
            <a:endParaRPr lang="en-US" sz="3200" dirty="0">
              <a:solidFill>
                <a:schemeClr val="tx1">
                  <a:lumMod val="65000"/>
                  <a:lumOff val="35000"/>
                </a:schemeClr>
              </a:solidFill>
            </a:endParaRPr>
          </a:p>
        </p:txBody>
      </p:sp>
      <p:sp>
        <p:nvSpPr>
          <p:cNvPr id="11" name="Textfeld 10"/>
          <p:cNvSpPr txBox="1"/>
          <p:nvPr/>
        </p:nvSpPr>
        <p:spPr>
          <a:xfrm>
            <a:off x="3496426" y="6373490"/>
            <a:ext cx="3233205" cy="584775"/>
          </a:xfrm>
          <a:prstGeom prst="rect">
            <a:avLst/>
          </a:prstGeom>
          <a:noFill/>
        </p:spPr>
        <p:txBody>
          <a:bodyPr wrap="square" rtlCol="0">
            <a:spAutoFit/>
          </a:bodyPr>
          <a:lstStyle/>
          <a:p>
            <a:pPr algn="ctr"/>
            <a:r>
              <a:rPr lang="en-US" sz="3200" dirty="0" smtClean="0">
                <a:solidFill>
                  <a:schemeClr val="tx1">
                    <a:lumMod val="65000"/>
                    <a:lumOff val="35000"/>
                  </a:schemeClr>
                </a:solidFill>
              </a:rPr>
              <a:t>Window in LOD 2</a:t>
            </a:r>
            <a:endParaRPr lang="en-US" sz="3200" dirty="0">
              <a:solidFill>
                <a:schemeClr val="tx1">
                  <a:lumMod val="65000"/>
                  <a:lumOff val="35000"/>
                </a:schemeClr>
              </a:solidFill>
            </a:endParaRPr>
          </a:p>
        </p:txBody>
      </p:sp>
      <p:sp>
        <p:nvSpPr>
          <p:cNvPr id="12" name="Textfeld 11"/>
          <p:cNvSpPr txBox="1"/>
          <p:nvPr/>
        </p:nvSpPr>
        <p:spPr>
          <a:xfrm>
            <a:off x="5360145" y="2569316"/>
            <a:ext cx="4138179" cy="1077218"/>
          </a:xfrm>
          <a:prstGeom prst="rect">
            <a:avLst/>
          </a:prstGeom>
          <a:noFill/>
        </p:spPr>
        <p:txBody>
          <a:bodyPr wrap="square" rtlCol="0">
            <a:spAutoFit/>
          </a:bodyPr>
          <a:lstStyle/>
          <a:p>
            <a:pPr algn="ctr"/>
            <a:r>
              <a:rPr lang="en-US" sz="3200" dirty="0" err="1" smtClean="0">
                <a:solidFill>
                  <a:schemeClr val="tx1">
                    <a:lumMod val="65000"/>
                    <a:lumOff val="35000"/>
                  </a:schemeClr>
                </a:solidFill>
              </a:rPr>
              <a:t>IntBuildingInstallation</a:t>
            </a:r>
            <a:r>
              <a:rPr lang="en-US" sz="3200" dirty="0" smtClean="0">
                <a:solidFill>
                  <a:schemeClr val="tx1">
                    <a:lumMod val="65000"/>
                    <a:lumOff val="35000"/>
                  </a:schemeClr>
                </a:solidFill>
              </a:rPr>
              <a:t> (column) in LOD 2</a:t>
            </a:r>
            <a:endParaRPr lang="en-US" sz="3200" dirty="0">
              <a:solidFill>
                <a:schemeClr val="tx1">
                  <a:lumMod val="65000"/>
                  <a:lumOff val="35000"/>
                </a:schemeClr>
              </a:solidFill>
            </a:endParaRPr>
          </a:p>
        </p:txBody>
      </p:sp>
      <p:cxnSp>
        <p:nvCxnSpPr>
          <p:cNvPr id="14" name="Gerade Verbindung mit Pfeil 13"/>
          <p:cNvCxnSpPr/>
          <p:nvPr/>
        </p:nvCxnSpPr>
        <p:spPr>
          <a:xfrm flipH="1">
            <a:off x="15003624" y="3646534"/>
            <a:ext cx="1760377" cy="733448"/>
          </a:xfrm>
          <a:prstGeom prst="straightConnector1">
            <a:avLst/>
          </a:prstGeom>
          <a:ln w="63500">
            <a:solidFill>
              <a:schemeClr val="accent2"/>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5" name="Gerade Verbindung mit Pfeil 14"/>
          <p:cNvCxnSpPr/>
          <p:nvPr/>
        </p:nvCxnSpPr>
        <p:spPr>
          <a:xfrm flipH="1">
            <a:off x="13398759" y="3641002"/>
            <a:ext cx="3365241" cy="5532"/>
          </a:xfrm>
          <a:prstGeom prst="straightConnector1">
            <a:avLst/>
          </a:prstGeom>
          <a:ln w="63500">
            <a:solidFill>
              <a:schemeClr val="accent2"/>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8" name="Gerade Verbindung mit Pfeil 17"/>
          <p:cNvCxnSpPr/>
          <p:nvPr/>
        </p:nvCxnSpPr>
        <p:spPr>
          <a:xfrm flipH="1">
            <a:off x="11346024" y="6617259"/>
            <a:ext cx="4369172" cy="865892"/>
          </a:xfrm>
          <a:prstGeom prst="straightConnector1">
            <a:avLst/>
          </a:prstGeom>
          <a:ln w="63500">
            <a:solidFill>
              <a:schemeClr val="accent2"/>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20" name="Gerade Verbindung mit Pfeil 19"/>
          <p:cNvCxnSpPr/>
          <p:nvPr/>
        </p:nvCxnSpPr>
        <p:spPr>
          <a:xfrm flipH="1" flipV="1">
            <a:off x="11722433" y="6176543"/>
            <a:ext cx="3992763" cy="440716"/>
          </a:xfrm>
          <a:prstGeom prst="straightConnector1">
            <a:avLst/>
          </a:prstGeom>
          <a:ln w="63500">
            <a:solidFill>
              <a:schemeClr val="accent2"/>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23" name="Gerade Verbindung mit Pfeil 22"/>
          <p:cNvCxnSpPr>
            <a:stCxn id="11" idx="3"/>
          </p:cNvCxnSpPr>
          <p:nvPr/>
        </p:nvCxnSpPr>
        <p:spPr>
          <a:xfrm flipV="1">
            <a:off x="6729631" y="6176543"/>
            <a:ext cx="2526336" cy="489335"/>
          </a:xfrm>
          <a:prstGeom prst="straightConnector1">
            <a:avLst/>
          </a:prstGeom>
          <a:ln w="63500">
            <a:solidFill>
              <a:schemeClr val="accent2"/>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25" name="Gerade Verbindung mit Pfeil 24"/>
          <p:cNvCxnSpPr/>
          <p:nvPr/>
        </p:nvCxnSpPr>
        <p:spPr>
          <a:xfrm>
            <a:off x="9498324" y="3423410"/>
            <a:ext cx="2650133" cy="402141"/>
          </a:xfrm>
          <a:prstGeom prst="straightConnector1">
            <a:avLst/>
          </a:prstGeom>
          <a:ln w="63500">
            <a:solidFill>
              <a:schemeClr val="accent2"/>
            </a:solidFill>
            <a:tailEnd type="triangle" w="lg" len="med"/>
          </a:ln>
        </p:spPr>
        <p:style>
          <a:lnRef idx="1">
            <a:schemeClr val="accent1"/>
          </a:lnRef>
          <a:fillRef idx="0">
            <a:schemeClr val="accent1"/>
          </a:fillRef>
          <a:effectRef idx="0">
            <a:schemeClr val="accent1"/>
          </a:effectRef>
          <a:fontRef idx="minor">
            <a:schemeClr val="tx1"/>
          </a:fontRef>
        </p:style>
      </p:cxnSp>
      <p:sp>
        <p:nvSpPr>
          <p:cNvPr id="30" name="Inhaltsplatzhalter 1"/>
          <p:cNvSpPr txBox="1">
            <a:spLocks/>
          </p:cNvSpPr>
          <p:nvPr/>
        </p:nvSpPr>
        <p:spPr>
          <a:xfrm>
            <a:off x="1676509" y="9352834"/>
            <a:ext cx="21032570" cy="3002524"/>
          </a:xfrm>
          <a:prstGeom prst="rect">
            <a:avLst/>
          </a:prstGeom>
        </p:spPr>
        <p:txBody>
          <a:bodyPr vert="horz" lIns="91440" tIns="45720" rIns="91440" bIns="45720" rtlCol="0">
            <a:normAutofit/>
          </a:bodyPr>
          <a:lstStyle>
            <a:lvl1pPr marL="895350" indent="-895350" algn="l" defTabSz="1828891" rtl="0" eaLnBrk="1" latinLnBrk="0" hangingPunct="1">
              <a:lnSpc>
                <a:spcPct val="100000"/>
              </a:lnSpc>
              <a:spcBef>
                <a:spcPts val="0"/>
              </a:spcBef>
              <a:spcAft>
                <a:spcPts val="1200"/>
              </a:spcAft>
              <a:buClr>
                <a:srgbClr val="A8C02D"/>
              </a:buClr>
              <a:buSzPct val="100000"/>
              <a:buFont typeface="Wingdings" panose="05000000000000000000" pitchFamily="2" charset="2"/>
              <a:buChar char="§"/>
              <a:defRPr sz="4800" b="0" kern="1200">
                <a:solidFill>
                  <a:schemeClr val="tx1">
                    <a:lumMod val="65000"/>
                    <a:lumOff val="35000"/>
                  </a:schemeClr>
                </a:solidFill>
                <a:latin typeface="+mn-lt"/>
                <a:ea typeface="+mn-ea"/>
                <a:cs typeface="+mn-cs"/>
              </a:defRPr>
            </a:lvl1pPr>
            <a:lvl2pPr marL="1711325" indent="-796925" algn="l" defTabSz="1828891" rtl="0" eaLnBrk="1" latinLnBrk="0" hangingPunct="1">
              <a:lnSpc>
                <a:spcPct val="100000"/>
              </a:lnSpc>
              <a:spcBef>
                <a:spcPts val="0"/>
              </a:spcBef>
              <a:spcAft>
                <a:spcPts val="1200"/>
              </a:spcAft>
              <a:buClr>
                <a:srgbClr val="A8C02D"/>
              </a:buClr>
              <a:buFont typeface="Arial" panose="020B0604020202020204" pitchFamily="34" charset="0"/>
              <a:buChar char="•"/>
              <a:defRPr sz="4000" kern="1200">
                <a:solidFill>
                  <a:schemeClr val="tx1">
                    <a:lumMod val="65000"/>
                    <a:lumOff val="35000"/>
                  </a:schemeClr>
                </a:solidFill>
                <a:latin typeface="+mj-lt"/>
                <a:ea typeface="+mn-ea"/>
                <a:cs typeface="+mn-cs"/>
              </a:defRPr>
            </a:lvl2pPr>
            <a:lvl3pPr marL="2606675" indent="-777875" algn="l" defTabSz="1828891" rtl="0" eaLnBrk="1" latinLnBrk="0" hangingPunct="1">
              <a:lnSpc>
                <a:spcPct val="100000"/>
              </a:lnSpc>
              <a:spcBef>
                <a:spcPts val="0"/>
              </a:spcBef>
              <a:spcAft>
                <a:spcPts val="1200"/>
              </a:spcAft>
              <a:buClr>
                <a:srgbClr val="A8C02D"/>
              </a:buClr>
              <a:buFont typeface="Symbol" panose="05050102010706020507" pitchFamily="18" charset="2"/>
              <a:buChar char="-"/>
              <a:defRPr sz="3200" kern="1200">
                <a:solidFill>
                  <a:schemeClr val="tx1">
                    <a:lumMod val="65000"/>
                    <a:lumOff val="35000"/>
                  </a:schemeClr>
                </a:solidFill>
                <a:latin typeface="+mj-lt"/>
                <a:ea typeface="+mn-ea"/>
                <a:cs typeface="+mn-cs"/>
              </a:defRPr>
            </a:lvl3pPr>
            <a:lvl4pPr marL="2743200" indent="0" algn="l" defTabSz="1828891" rtl="0" eaLnBrk="1" latinLnBrk="0" hangingPunct="1">
              <a:lnSpc>
                <a:spcPct val="90000"/>
              </a:lnSpc>
              <a:spcBef>
                <a:spcPts val="1000"/>
              </a:spcBef>
              <a:buFont typeface="Symbol" panose="05050102010706020507" pitchFamily="18" charset="2"/>
              <a:buNone/>
              <a:defRPr sz="3600" kern="1200">
                <a:solidFill>
                  <a:schemeClr val="tx1">
                    <a:lumMod val="65000"/>
                    <a:lumOff val="35000"/>
                  </a:schemeClr>
                </a:solidFill>
                <a:latin typeface="+mn-lt"/>
                <a:ea typeface="+mn-ea"/>
                <a:cs typeface="+mn-cs"/>
              </a:defRPr>
            </a:lvl4pPr>
            <a:lvl5pPr marL="4115006" indent="-457223" algn="l" defTabSz="1828891" rtl="0" eaLnBrk="1" latinLnBrk="0" hangingPunct="1">
              <a:lnSpc>
                <a:spcPct val="90000"/>
              </a:lnSpc>
              <a:spcBef>
                <a:spcPts val="1000"/>
              </a:spcBef>
              <a:buFont typeface="Arial" panose="020B0604020202020204" pitchFamily="34" charset="0"/>
              <a:buChar char="•"/>
              <a:defRPr sz="3600" kern="1200">
                <a:solidFill>
                  <a:schemeClr val="tx1">
                    <a:lumMod val="65000"/>
                    <a:lumOff val="35000"/>
                  </a:schemeClr>
                </a:solidFill>
                <a:latin typeface="+mn-lt"/>
                <a:ea typeface="+mn-ea"/>
                <a:cs typeface="+mn-cs"/>
              </a:defRPr>
            </a:lvl5pPr>
            <a:lvl6pPr marL="5029451" indent="-457223" algn="l" defTabSz="1828891"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897" indent="-457223" algn="l" defTabSz="1828891"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343" indent="-457223" algn="l" defTabSz="1828891"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789" indent="-457223" algn="l" defTabSz="1828891"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r>
              <a:rPr lang="en-US" b="1" dirty="0" smtClean="0">
                <a:solidFill>
                  <a:srgbClr val="A8C02D"/>
                </a:solidFill>
              </a:rPr>
              <a:t>New:</a:t>
            </a:r>
            <a:r>
              <a:rPr lang="en-US" dirty="0"/>
              <a:t> </a:t>
            </a:r>
            <a:r>
              <a:rPr lang="en-US" dirty="0" smtClean="0"/>
              <a:t>Exterior and interior feature types can be modelled </a:t>
            </a:r>
            <a:r>
              <a:rPr lang="en-US" b="1" dirty="0" smtClean="0"/>
              <a:t>in every LOD</a:t>
            </a:r>
          </a:p>
          <a:p>
            <a:r>
              <a:rPr lang="en-US" b="1" dirty="0" smtClean="0">
                <a:solidFill>
                  <a:schemeClr val="accent4"/>
                </a:solidFill>
              </a:rPr>
              <a:t>Note: </a:t>
            </a:r>
            <a:r>
              <a:rPr lang="en-US" dirty="0" smtClean="0"/>
              <a:t>Interior feature types are optional – we could still have just the LOD 2 outer shell but we are </a:t>
            </a:r>
            <a:r>
              <a:rPr lang="en-US" dirty="0" smtClean="0">
                <a:solidFill>
                  <a:schemeClr val="accent4"/>
                </a:solidFill>
              </a:rPr>
              <a:t>not restricted </a:t>
            </a:r>
            <a:r>
              <a:rPr lang="en-US" dirty="0" smtClean="0"/>
              <a:t>to that anymore!</a:t>
            </a:r>
            <a:endParaRPr lang="en-US" dirty="0"/>
          </a:p>
          <a:p>
            <a:pPr marL="0" indent="0">
              <a:buNone/>
            </a:pPr>
            <a:endParaRPr lang="en-US" dirty="0" smtClean="0"/>
          </a:p>
        </p:txBody>
      </p:sp>
      <p:sp>
        <p:nvSpPr>
          <p:cNvPr id="38" name="Textfeld 37"/>
          <p:cNvSpPr txBox="1"/>
          <p:nvPr/>
        </p:nvSpPr>
        <p:spPr>
          <a:xfrm>
            <a:off x="2514641" y="4379982"/>
            <a:ext cx="4138179" cy="1077218"/>
          </a:xfrm>
          <a:prstGeom prst="rect">
            <a:avLst/>
          </a:prstGeom>
          <a:noFill/>
        </p:spPr>
        <p:txBody>
          <a:bodyPr wrap="square" rtlCol="0">
            <a:spAutoFit/>
          </a:bodyPr>
          <a:lstStyle/>
          <a:p>
            <a:pPr algn="ctr"/>
            <a:r>
              <a:rPr lang="en-US" sz="3200" dirty="0" err="1" smtClean="0">
                <a:solidFill>
                  <a:schemeClr val="tx1">
                    <a:lumMod val="65000"/>
                    <a:lumOff val="35000"/>
                  </a:schemeClr>
                </a:solidFill>
              </a:rPr>
              <a:t>InteriorWallSurface</a:t>
            </a:r>
            <a:r>
              <a:rPr lang="en-US" sz="3200" dirty="0" smtClean="0">
                <a:solidFill>
                  <a:schemeClr val="tx1">
                    <a:lumMod val="65000"/>
                    <a:lumOff val="35000"/>
                  </a:schemeClr>
                </a:solidFill>
              </a:rPr>
              <a:t> </a:t>
            </a:r>
            <a:br>
              <a:rPr lang="en-US" sz="3200" dirty="0" smtClean="0">
                <a:solidFill>
                  <a:schemeClr val="tx1">
                    <a:lumMod val="65000"/>
                    <a:lumOff val="35000"/>
                  </a:schemeClr>
                </a:solidFill>
              </a:rPr>
            </a:br>
            <a:r>
              <a:rPr lang="en-US" sz="3200" dirty="0" smtClean="0">
                <a:solidFill>
                  <a:schemeClr val="tx1">
                    <a:lumMod val="65000"/>
                    <a:lumOff val="35000"/>
                  </a:schemeClr>
                </a:solidFill>
              </a:rPr>
              <a:t>in LOD 2</a:t>
            </a:r>
            <a:endParaRPr lang="en-US" sz="3200" dirty="0">
              <a:solidFill>
                <a:schemeClr val="tx1">
                  <a:lumMod val="65000"/>
                  <a:lumOff val="35000"/>
                </a:schemeClr>
              </a:solidFill>
            </a:endParaRPr>
          </a:p>
        </p:txBody>
      </p:sp>
      <p:cxnSp>
        <p:nvCxnSpPr>
          <p:cNvPr id="39" name="Gerade Verbindung mit Pfeil 38"/>
          <p:cNvCxnSpPr/>
          <p:nvPr/>
        </p:nvCxnSpPr>
        <p:spPr>
          <a:xfrm>
            <a:off x="6317179" y="5104664"/>
            <a:ext cx="2472258" cy="352536"/>
          </a:xfrm>
          <a:prstGeom prst="straightConnector1">
            <a:avLst/>
          </a:prstGeom>
          <a:ln w="63500">
            <a:solidFill>
              <a:schemeClr val="accent2"/>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41" name="Gerade Verbindung mit Pfeil 40"/>
          <p:cNvCxnSpPr/>
          <p:nvPr/>
        </p:nvCxnSpPr>
        <p:spPr>
          <a:xfrm flipV="1">
            <a:off x="6317179" y="4889241"/>
            <a:ext cx="3181145" cy="215423"/>
          </a:xfrm>
          <a:prstGeom prst="straightConnector1">
            <a:avLst/>
          </a:prstGeom>
          <a:ln w="63500">
            <a:solidFill>
              <a:schemeClr val="accent2"/>
            </a:solidFill>
            <a:tailEnd type="triangle" w="lg" len="med"/>
          </a:ln>
        </p:spPr>
        <p:style>
          <a:lnRef idx="1">
            <a:schemeClr val="accent1"/>
          </a:lnRef>
          <a:fillRef idx="0">
            <a:schemeClr val="accent1"/>
          </a:fillRef>
          <a:effectRef idx="0">
            <a:schemeClr val="accent1"/>
          </a:effectRef>
          <a:fontRef idx="minor">
            <a:schemeClr val="tx1"/>
          </a:fontRef>
        </p:style>
      </p:cxnSp>
      <p:sp>
        <p:nvSpPr>
          <p:cNvPr id="31" name="Textfeld 30"/>
          <p:cNvSpPr txBox="1"/>
          <p:nvPr/>
        </p:nvSpPr>
        <p:spPr>
          <a:xfrm>
            <a:off x="13238917" y="7951264"/>
            <a:ext cx="5370547" cy="584775"/>
          </a:xfrm>
          <a:prstGeom prst="rect">
            <a:avLst/>
          </a:prstGeom>
          <a:noFill/>
        </p:spPr>
        <p:txBody>
          <a:bodyPr wrap="square" rtlCol="0">
            <a:spAutoFit/>
          </a:bodyPr>
          <a:lstStyle/>
          <a:p>
            <a:pPr algn="ctr"/>
            <a:r>
              <a:rPr lang="en-US" sz="3200" dirty="0" smtClean="0">
                <a:solidFill>
                  <a:schemeClr val="tx1">
                    <a:lumMod val="65000"/>
                    <a:lumOff val="35000"/>
                  </a:schemeClr>
                </a:solidFill>
              </a:rPr>
              <a:t>Building (outer shell) in LOD 2</a:t>
            </a:r>
            <a:endParaRPr lang="en-US" sz="3200" dirty="0">
              <a:solidFill>
                <a:schemeClr val="tx1">
                  <a:lumMod val="65000"/>
                  <a:lumOff val="35000"/>
                </a:schemeClr>
              </a:solidFill>
            </a:endParaRPr>
          </a:p>
        </p:txBody>
      </p:sp>
      <p:cxnSp>
        <p:nvCxnSpPr>
          <p:cNvPr id="32" name="Gerade Verbindung mit Pfeil 31"/>
          <p:cNvCxnSpPr/>
          <p:nvPr/>
        </p:nvCxnSpPr>
        <p:spPr>
          <a:xfrm flipH="1" flipV="1">
            <a:off x="12710160" y="7933712"/>
            <a:ext cx="686911" cy="309939"/>
          </a:xfrm>
          <a:prstGeom prst="straightConnector1">
            <a:avLst/>
          </a:prstGeom>
          <a:ln w="63500">
            <a:solidFill>
              <a:schemeClr val="accent2"/>
            </a:solidFill>
            <a:tailEnd type="triangle" w="lg" len="med"/>
          </a:ln>
        </p:spPr>
        <p:style>
          <a:lnRef idx="1">
            <a:schemeClr val="accent1"/>
          </a:lnRef>
          <a:fillRef idx="0">
            <a:schemeClr val="accent1"/>
          </a:fillRef>
          <a:effectRef idx="0">
            <a:schemeClr val="accent1"/>
          </a:effectRef>
          <a:fontRef idx="minor">
            <a:schemeClr val="tx1"/>
          </a:fontRef>
        </p:style>
      </p:cxnSp>
      <p:sp>
        <p:nvSpPr>
          <p:cNvPr id="24" name="Textfeld 23"/>
          <p:cNvSpPr txBox="1"/>
          <p:nvPr/>
        </p:nvSpPr>
        <p:spPr>
          <a:xfrm>
            <a:off x="15924191" y="4963885"/>
            <a:ext cx="5760152" cy="1077218"/>
          </a:xfrm>
          <a:prstGeom prst="rect">
            <a:avLst/>
          </a:prstGeom>
          <a:noFill/>
        </p:spPr>
        <p:txBody>
          <a:bodyPr wrap="square" rtlCol="0">
            <a:spAutoFit/>
          </a:bodyPr>
          <a:lstStyle/>
          <a:p>
            <a:pPr algn="ctr"/>
            <a:r>
              <a:rPr lang="en-US" sz="3200" dirty="0" err="1" smtClean="0">
                <a:solidFill>
                  <a:schemeClr val="tx1">
                    <a:lumMod val="65000"/>
                    <a:lumOff val="35000"/>
                  </a:schemeClr>
                </a:solidFill>
              </a:rPr>
              <a:t>CeilingSurface</a:t>
            </a:r>
            <a:r>
              <a:rPr lang="en-US" sz="3200" dirty="0" smtClean="0">
                <a:solidFill>
                  <a:schemeClr val="tx1">
                    <a:lumMod val="65000"/>
                    <a:lumOff val="35000"/>
                  </a:schemeClr>
                </a:solidFill>
              </a:rPr>
              <a:t> and </a:t>
            </a:r>
            <a:r>
              <a:rPr lang="en-US" sz="3200" dirty="0" err="1" smtClean="0">
                <a:solidFill>
                  <a:schemeClr val="tx1">
                    <a:lumMod val="65000"/>
                    <a:lumOff val="35000"/>
                  </a:schemeClr>
                </a:solidFill>
              </a:rPr>
              <a:t>FloorSurface</a:t>
            </a:r>
            <a:r>
              <a:rPr lang="en-US" sz="3200" dirty="0" smtClean="0">
                <a:solidFill>
                  <a:schemeClr val="tx1">
                    <a:lumMod val="65000"/>
                    <a:lumOff val="35000"/>
                  </a:schemeClr>
                </a:solidFill>
              </a:rPr>
              <a:t> in LOD 2</a:t>
            </a:r>
            <a:endParaRPr lang="en-US" sz="3200" dirty="0">
              <a:solidFill>
                <a:schemeClr val="tx1">
                  <a:lumMod val="65000"/>
                  <a:lumOff val="35000"/>
                </a:schemeClr>
              </a:solidFill>
            </a:endParaRPr>
          </a:p>
        </p:txBody>
      </p:sp>
      <p:cxnSp>
        <p:nvCxnSpPr>
          <p:cNvPr id="26" name="Gerade Verbindung mit Pfeil 25"/>
          <p:cNvCxnSpPr/>
          <p:nvPr/>
        </p:nvCxnSpPr>
        <p:spPr>
          <a:xfrm flipH="1" flipV="1">
            <a:off x="13902613" y="4454626"/>
            <a:ext cx="2021578" cy="724682"/>
          </a:xfrm>
          <a:prstGeom prst="straightConnector1">
            <a:avLst/>
          </a:prstGeom>
          <a:ln w="63500">
            <a:solidFill>
              <a:schemeClr val="accent2"/>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33" name="Gerade Verbindung mit Pfeil 32"/>
          <p:cNvCxnSpPr/>
          <p:nvPr/>
        </p:nvCxnSpPr>
        <p:spPr>
          <a:xfrm flipH="1">
            <a:off x="13902613" y="5188074"/>
            <a:ext cx="2021578" cy="263870"/>
          </a:xfrm>
          <a:prstGeom prst="straightConnector1">
            <a:avLst/>
          </a:prstGeom>
          <a:ln w="63500">
            <a:solidFill>
              <a:schemeClr val="accent2"/>
            </a:solidFill>
            <a:tailEnd type="triangle" w="lg" len="med"/>
          </a:ln>
        </p:spPr>
        <p:style>
          <a:lnRef idx="1">
            <a:schemeClr val="accent1"/>
          </a:lnRef>
          <a:fillRef idx="0">
            <a:schemeClr val="accent1"/>
          </a:fillRef>
          <a:effectRef idx="0">
            <a:schemeClr val="accent1"/>
          </a:effectRef>
          <a:fontRef idx="minor">
            <a:schemeClr val="tx1"/>
          </a:fontRef>
        </p:style>
      </p:cxnSp>
      <p:sp>
        <p:nvSpPr>
          <p:cNvPr id="34" name="Textfeld 33"/>
          <p:cNvSpPr txBox="1"/>
          <p:nvPr/>
        </p:nvSpPr>
        <p:spPr>
          <a:xfrm>
            <a:off x="3676064" y="7335946"/>
            <a:ext cx="4437355" cy="1077218"/>
          </a:xfrm>
          <a:prstGeom prst="rect">
            <a:avLst/>
          </a:prstGeom>
          <a:noFill/>
        </p:spPr>
        <p:txBody>
          <a:bodyPr wrap="square" rtlCol="0">
            <a:spAutoFit/>
          </a:bodyPr>
          <a:lstStyle/>
          <a:p>
            <a:pPr algn="ctr"/>
            <a:r>
              <a:rPr lang="en-US" sz="3200" dirty="0" err="1" smtClean="0">
                <a:solidFill>
                  <a:schemeClr val="tx1">
                    <a:lumMod val="65000"/>
                    <a:lumOff val="35000"/>
                  </a:schemeClr>
                </a:solidFill>
              </a:rPr>
              <a:t>WallSurface</a:t>
            </a:r>
            <a:r>
              <a:rPr lang="en-US" sz="3200" dirty="0" smtClean="0">
                <a:solidFill>
                  <a:schemeClr val="tx1">
                    <a:lumMod val="65000"/>
                    <a:lumOff val="35000"/>
                  </a:schemeClr>
                </a:solidFill>
              </a:rPr>
              <a:t> and </a:t>
            </a:r>
            <a:r>
              <a:rPr lang="en-US" sz="3200" dirty="0" err="1" smtClean="0">
                <a:solidFill>
                  <a:schemeClr val="tx1">
                    <a:lumMod val="65000"/>
                    <a:lumOff val="35000"/>
                  </a:schemeClr>
                </a:solidFill>
              </a:rPr>
              <a:t>GroundSurface</a:t>
            </a:r>
            <a:r>
              <a:rPr lang="en-US" sz="3200" dirty="0" smtClean="0">
                <a:solidFill>
                  <a:schemeClr val="tx1">
                    <a:lumMod val="65000"/>
                    <a:lumOff val="35000"/>
                  </a:schemeClr>
                </a:solidFill>
              </a:rPr>
              <a:t> in LOD 2</a:t>
            </a:r>
            <a:endParaRPr lang="en-US" sz="3200" dirty="0">
              <a:solidFill>
                <a:schemeClr val="tx1">
                  <a:lumMod val="65000"/>
                  <a:lumOff val="35000"/>
                </a:schemeClr>
              </a:solidFill>
            </a:endParaRPr>
          </a:p>
        </p:txBody>
      </p:sp>
      <p:cxnSp>
        <p:nvCxnSpPr>
          <p:cNvPr id="35" name="Gerade Verbindung mit Pfeil 34"/>
          <p:cNvCxnSpPr/>
          <p:nvPr/>
        </p:nvCxnSpPr>
        <p:spPr>
          <a:xfrm flipV="1">
            <a:off x="7675133" y="6752434"/>
            <a:ext cx="1982791" cy="978272"/>
          </a:xfrm>
          <a:prstGeom prst="straightConnector1">
            <a:avLst/>
          </a:prstGeom>
          <a:ln w="63500">
            <a:solidFill>
              <a:schemeClr val="accent2"/>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37" name="Gerade Verbindung mit Pfeil 36"/>
          <p:cNvCxnSpPr/>
          <p:nvPr/>
        </p:nvCxnSpPr>
        <p:spPr>
          <a:xfrm flipV="1">
            <a:off x="7694301" y="7195519"/>
            <a:ext cx="2130374" cy="542239"/>
          </a:xfrm>
          <a:prstGeom prst="straightConnector1">
            <a:avLst/>
          </a:prstGeom>
          <a:ln w="63500">
            <a:solidFill>
              <a:schemeClr val="accent2"/>
            </a:solidFill>
            <a:tailEnd type="triangle" w="lg" len="med"/>
          </a:ln>
        </p:spPr>
        <p:style>
          <a:lnRef idx="1">
            <a:schemeClr val="accent1"/>
          </a:lnRef>
          <a:fillRef idx="0">
            <a:schemeClr val="accent1"/>
          </a:fillRef>
          <a:effectRef idx="0">
            <a:schemeClr val="accent1"/>
          </a:effectRef>
          <a:fontRef idx="minor">
            <a:schemeClr val="tx1"/>
          </a:fontRef>
        </p:style>
      </p:cxnSp>
      <p:sp>
        <p:nvSpPr>
          <p:cNvPr id="42" name="Textfeld 41"/>
          <p:cNvSpPr txBox="1"/>
          <p:nvPr/>
        </p:nvSpPr>
        <p:spPr>
          <a:xfrm>
            <a:off x="15003624" y="2253309"/>
            <a:ext cx="5370547" cy="584775"/>
          </a:xfrm>
          <a:prstGeom prst="rect">
            <a:avLst/>
          </a:prstGeom>
          <a:noFill/>
        </p:spPr>
        <p:txBody>
          <a:bodyPr wrap="square" rtlCol="0">
            <a:spAutoFit/>
          </a:bodyPr>
          <a:lstStyle/>
          <a:p>
            <a:pPr algn="ctr"/>
            <a:r>
              <a:rPr lang="en-US" sz="3200" dirty="0" err="1" smtClean="0">
                <a:solidFill>
                  <a:schemeClr val="tx1">
                    <a:lumMod val="65000"/>
                    <a:lumOff val="35000"/>
                  </a:schemeClr>
                </a:solidFill>
              </a:rPr>
              <a:t>RoofSurface</a:t>
            </a:r>
            <a:r>
              <a:rPr lang="en-US" sz="3200" dirty="0" smtClean="0">
                <a:solidFill>
                  <a:schemeClr val="tx1">
                    <a:lumMod val="65000"/>
                    <a:lumOff val="35000"/>
                  </a:schemeClr>
                </a:solidFill>
              </a:rPr>
              <a:t> in LOD 2</a:t>
            </a:r>
            <a:endParaRPr lang="en-US" sz="3200" dirty="0">
              <a:solidFill>
                <a:schemeClr val="tx1">
                  <a:lumMod val="65000"/>
                  <a:lumOff val="35000"/>
                </a:schemeClr>
              </a:solidFill>
            </a:endParaRPr>
          </a:p>
        </p:txBody>
      </p:sp>
      <p:cxnSp>
        <p:nvCxnSpPr>
          <p:cNvPr id="43" name="Gerade Verbindung mit Pfeil 42"/>
          <p:cNvCxnSpPr/>
          <p:nvPr/>
        </p:nvCxnSpPr>
        <p:spPr>
          <a:xfrm flipH="1">
            <a:off x="12408691" y="2560467"/>
            <a:ext cx="3365240" cy="141790"/>
          </a:xfrm>
          <a:prstGeom prst="straightConnector1">
            <a:avLst/>
          </a:prstGeom>
          <a:ln w="63500">
            <a:solidFill>
              <a:schemeClr val="accent2"/>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44" name="Gerade Verbindung mit Pfeil 43"/>
          <p:cNvCxnSpPr/>
          <p:nvPr/>
        </p:nvCxnSpPr>
        <p:spPr>
          <a:xfrm flipH="1">
            <a:off x="13902613" y="2576094"/>
            <a:ext cx="1871318" cy="493713"/>
          </a:xfrm>
          <a:prstGeom prst="straightConnector1">
            <a:avLst/>
          </a:prstGeom>
          <a:ln w="63500">
            <a:solidFill>
              <a:schemeClr val="accent2"/>
            </a:solidFill>
            <a:tailEnd type="triangl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416748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Inhaltsplatzhalt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380894" y="2403901"/>
            <a:ext cx="8442243" cy="5653175"/>
          </a:xfrm>
        </p:spPr>
      </p:pic>
      <p:sp>
        <p:nvSpPr>
          <p:cNvPr id="3" name="Titel 2"/>
          <p:cNvSpPr>
            <a:spLocks noGrp="1"/>
          </p:cNvSpPr>
          <p:nvPr>
            <p:ph type="title"/>
          </p:nvPr>
        </p:nvSpPr>
        <p:spPr/>
        <p:txBody>
          <a:bodyPr/>
          <a:lstStyle/>
          <a:p>
            <a:r>
              <a:rPr lang="en-US" dirty="0" smtClean="0"/>
              <a:t>Example: Building model with features in LOD 0 and LOD 1 </a:t>
            </a:r>
            <a:endParaRPr lang="en-US" dirty="0"/>
          </a:p>
        </p:txBody>
      </p:sp>
      <p:sp>
        <p:nvSpPr>
          <p:cNvPr id="4" name="Foliennummernplatzhalter 3"/>
          <p:cNvSpPr>
            <a:spLocks noGrp="1"/>
          </p:cNvSpPr>
          <p:nvPr>
            <p:ph type="sldNum" sz="quarter" idx="12"/>
          </p:nvPr>
        </p:nvSpPr>
        <p:spPr/>
        <p:txBody>
          <a:bodyPr/>
          <a:lstStyle/>
          <a:p>
            <a:fld id="{AC1DDCB9-F0E3-4746-84F2-95D2A8F7600E}" type="slidenum">
              <a:rPr lang="de-DE" smtClean="0"/>
              <a:pPr/>
              <a:t>13</a:t>
            </a:fld>
            <a:endParaRPr lang="de-DE" dirty="0"/>
          </a:p>
        </p:txBody>
      </p:sp>
      <p:sp>
        <p:nvSpPr>
          <p:cNvPr id="5" name="Fußzeilenplatzhalter 4"/>
          <p:cNvSpPr>
            <a:spLocks noGrp="1"/>
          </p:cNvSpPr>
          <p:nvPr>
            <p:ph type="ftr" sz="quarter" idx="11"/>
          </p:nvPr>
        </p:nvSpPr>
        <p:spPr/>
        <p:txBody>
          <a:bodyPr/>
          <a:lstStyle/>
          <a:p>
            <a:r>
              <a:rPr lang="en-US" smtClean="0"/>
              <a:t>C. Nagel: Revision of the CityGML LOD concept</a:t>
            </a:r>
            <a:endParaRPr lang="de-DE" dirty="0"/>
          </a:p>
        </p:txBody>
      </p:sp>
      <p:sp>
        <p:nvSpPr>
          <p:cNvPr id="9" name="Textfeld 8"/>
          <p:cNvSpPr txBox="1"/>
          <p:nvPr/>
        </p:nvSpPr>
        <p:spPr>
          <a:xfrm>
            <a:off x="16307862" y="3061759"/>
            <a:ext cx="2699372" cy="584775"/>
          </a:xfrm>
          <a:prstGeom prst="rect">
            <a:avLst/>
          </a:prstGeom>
          <a:noFill/>
        </p:spPr>
        <p:txBody>
          <a:bodyPr wrap="square" rtlCol="0">
            <a:spAutoFit/>
          </a:bodyPr>
          <a:lstStyle/>
          <a:p>
            <a:pPr algn="ctr"/>
            <a:r>
              <a:rPr lang="en-US" sz="3200" dirty="0" smtClean="0">
                <a:solidFill>
                  <a:schemeClr val="tx1">
                    <a:lumMod val="65000"/>
                    <a:lumOff val="35000"/>
                  </a:schemeClr>
                </a:solidFill>
              </a:rPr>
              <a:t>Room in LOD 0</a:t>
            </a:r>
            <a:endParaRPr lang="en-US" sz="3200" dirty="0">
              <a:solidFill>
                <a:schemeClr val="tx1">
                  <a:lumMod val="65000"/>
                  <a:lumOff val="35000"/>
                </a:schemeClr>
              </a:solidFill>
            </a:endParaRPr>
          </a:p>
        </p:txBody>
      </p:sp>
      <p:sp>
        <p:nvSpPr>
          <p:cNvPr id="10" name="Textfeld 9"/>
          <p:cNvSpPr txBox="1"/>
          <p:nvPr/>
        </p:nvSpPr>
        <p:spPr>
          <a:xfrm>
            <a:off x="15715195" y="6176543"/>
            <a:ext cx="2699372" cy="584775"/>
          </a:xfrm>
          <a:prstGeom prst="rect">
            <a:avLst/>
          </a:prstGeom>
          <a:noFill/>
        </p:spPr>
        <p:txBody>
          <a:bodyPr wrap="square" rtlCol="0">
            <a:spAutoFit/>
          </a:bodyPr>
          <a:lstStyle/>
          <a:p>
            <a:pPr algn="ctr"/>
            <a:r>
              <a:rPr lang="en-US" sz="3200" dirty="0" smtClean="0">
                <a:solidFill>
                  <a:schemeClr val="tx1">
                    <a:lumMod val="65000"/>
                    <a:lumOff val="35000"/>
                  </a:schemeClr>
                </a:solidFill>
              </a:rPr>
              <a:t>Door in LOD 0</a:t>
            </a:r>
            <a:endParaRPr lang="en-US" sz="3200" dirty="0">
              <a:solidFill>
                <a:schemeClr val="tx1">
                  <a:lumMod val="65000"/>
                  <a:lumOff val="35000"/>
                </a:schemeClr>
              </a:solidFill>
            </a:endParaRPr>
          </a:p>
        </p:txBody>
      </p:sp>
      <p:sp>
        <p:nvSpPr>
          <p:cNvPr id="11" name="Textfeld 10"/>
          <p:cNvSpPr txBox="1"/>
          <p:nvPr/>
        </p:nvSpPr>
        <p:spPr>
          <a:xfrm>
            <a:off x="4844521" y="7192544"/>
            <a:ext cx="3233205" cy="584775"/>
          </a:xfrm>
          <a:prstGeom prst="rect">
            <a:avLst/>
          </a:prstGeom>
          <a:noFill/>
        </p:spPr>
        <p:txBody>
          <a:bodyPr wrap="square" rtlCol="0">
            <a:spAutoFit/>
          </a:bodyPr>
          <a:lstStyle/>
          <a:p>
            <a:pPr algn="ctr"/>
            <a:r>
              <a:rPr lang="en-US" sz="3200" dirty="0" smtClean="0">
                <a:solidFill>
                  <a:schemeClr val="tx1">
                    <a:lumMod val="65000"/>
                    <a:lumOff val="35000"/>
                  </a:schemeClr>
                </a:solidFill>
              </a:rPr>
              <a:t>Window in LOD 0</a:t>
            </a:r>
            <a:endParaRPr lang="en-US" sz="3200" dirty="0">
              <a:solidFill>
                <a:schemeClr val="tx1">
                  <a:lumMod val="65000"/>
                  <a:lumOff val="35000"/>
                </a:schemeClr>
              </a:solidFill>
            </a:endParaRPr>
          </a:p>
        </p:txBody>
      </p:sp>
      <p:sp>
        <p:nvSpPr>
          <p:cNvPr id="12" name="Textfeld 11"/>
          <p:cNvSpPr txBox="1"/>
          <p:nvPr/>
        </p:nvSpPr>
        <p:spPr>
          <a:xfrm>
            <a:off x="4998893" y="2475317"/>
            <a:ext cx="4138179" cy="1077218"/>
          </a:xfrm>
          <a:prstGeom prst="rect">
            <a:avLst/>
          </a:prstGeom>
          <a:noFill/>
        </p:spPr>
        <p:txBody>
          <a:bodyPr wrap="square" rtlCol="0">
            <a:spAutoFit/>
          </a:bodyPr>
          <a:lstStyle/>
          <a:p>
            <a:pPr algn="ctr"/>
            <a:r>
              <a:rPr lang="en-US" sz="3200" dirty="0" err="1" smtClean="0">
                <a:solidFill>
                  <a:schemeClr val="tx1">
                    <a:lumMod val="65000"/>
                    <a:lumOff val="35000"/>
                  </a:schemeClr>
                </a:solidFill>
              </a:rPr>
              <a:t>IntBuildingInstallation</a:t>
            </a:r>
            <a:r>
              <a:rPr lang="en-US" sz="3200" dirty="0" smtClean="0">
                <a:solidFill>
                  <a:schemeClr val="tx1">
                    <a:lumMod val="65000"/>
                    <a:lumOff val="35000"/>
                  </a:schemeClr>
                </a:solidFill>
              </a:rPr>
              <a:t> (column) in LOD 0</a:t>
            </a:r>
            <a:endParaRPr lang="en-US" sz="3200" dirty="0">
              <a:solidFill>
                <a:schemeClr val="tx1">
                  <a:lumMod val="65000"/>
                  <a:lumOff val="35000"/>
                </a:schemeClr>
              </a:solidFill>
            </a:endParaRPr>
          </a:p>
        </p:txBody>
      </p:sp>
      <p:cxnSp>
        <p:nvCxnSpPr>
          <p:cNvPr id="14" name="Gerade Verbindung mit Pfeil 13"/>
          <p:cNvCxnSpPr/>
          <p:nvPr/>
        </p:nvCxnSpPr>
        <p:spPr>
          <a:xfrm flipH="1">
            <a:off x="14545806" y="3646534"/>
            <a:ext cx="2218195" cy="1727276"/>
          </a:xfrm>
          <a:prstGeom prst="straightConnector1">
            <a:avLst/>
          </a:prstGeom>
          <a:ln w="63500">
            <a:solidFill>
              <a:schemeClr val="accent2"/>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5" name="Gerade Verbindung mit Pfeil 14"/>
          <p:cNvCxnSpPr/>
          <p:nvPr/>
        </p:nvCxnSpPr>
        <p:spPr>
          <a:xfrm flipH="1">
            <a:off x="12428376" y="3641002"/>
            <a:ext cx="4335624" cy="1463662"/>
          </a:xfrm>
          <a:prstGeom prst="straightConnector1">
            <a:avLst/>
          </a:prstGeom>
          <a:ln w="63500">
            <a:solidFill>
              <a:schemeClr val="accent2"/>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8" name="Gerade Verbindung mit Pfeil 17"/>
          <p:cNvCxnSpPr/>
          <p:nvPr/>
        </p:nvCxnSpPr>
        <p:spPr>
          <a:xfrm flipH="1">
            <a:off x="12428376" y="6617259"/>
            <a:ext cx="3286820" cy="946792"/>
          </a:xfrm>
          <a:prstGeom prst="straightConnector1">
            <a:avLst/>
          </a:prstGeom>
          <a:ln w="63500">
            <a:solidFill>
              <a:schemeClr val="accent2"/>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20" name="Gerade Verbindung mit Pfeil 19"/>
          <p:cNvCxnSpPr/>
          <p:nvPr/>
        </p:nvCxnSpPr>
        <p:spPr>
          <a:xfrm flipH="1" flipV="1">
            <a:off x="11792340" y="6468930"/>
            <a:ext cx="3922857" cy="148329"/>
          </a:xfrm>
          <a:prstGeom prst="straightConnector1">
            <a:avLst/>
          </a:prstGeom>
          <a:ln w="63500">
            <a:solidFill>
              <a:schemeClr val="accent2"/>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23" name="Gerade Verbindung mit Pfeil 22"/>
          <p:cNvCxnSpPr/>
          <p:nvPr/>
        </p:nvCxnSpPr>
        <p:spPr>
          <a:xfrm flipV="1">
            <a:off x="7763069" y="6934522"/>
            <a:ext cx="1586204" cy="183011"/>
          </a:xfrm>
          <a:prstGeom prst="straightConnector1">
            <a:avLst/>
          </a:prstGeom>
          <a:ln w="63500">
            <a:solidFill>
              <a:schemeClr val="accent2"/>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25" name="Gerade Verbindung mit Pfeil 24"/>
          <p:cNvCxnSpPr/>
          <p:nvPr/>
        </p:nvCxnSpPr>
        <p:spPr>
          <a:xfrm>
            <a:off x="8896054" y="3180868"/>
            <a:ext cx="2705961" cy="1848245"/>
          </a:xfrm>
          <a:prstGeom prst="straightConnector1">
            <a:avLst/>
          </a:prstGeom>
          <a:ln w="63500">
            <a:solidFill>
              <a:schemeClr val="accent2"/>
            </a:solidFill>
            <a:tailEnd type="triangle" w="lg" len="med"/>
          </a:ln>
        </p:spPr>
        <p:style>
          <a:lnRef idx="1">
            <a:schemeClr val="accent1"/>
          </a:lnRef>
          <a:fillRef idx="0">
            <a:schemeClr val="accent1"/>
          </a:fillRef>
          <a:effectRef idx="0">
            <a:schemeClr val="accent1"/>
          </a:effectRef>
          <a:fontRef idx="minor">
            <a:schemeClr val="tx1"/>
          </a:fontRef>
        </p:style>
      </p:cxnSp>
      <p:sp>
        <p:nvSpPr>
          <p:cNvPr id="30" name="Inhaltsplatzhalter 1"/>
          <p:cNvSpPr txBox="1">
            <a:spLocks/>
          </p:cNvSpPr>
          <p:nvPr/>
        </p:nvSpPr>
        <p:spPr>
          <a:xfrm>
            <a:off x="1676509" y="8922909"/>
            <a:ext cx="21032570" cy="3432449"/>
          </a:xfrm>
          <a:prstGeom prst="rect">
            <a:avLst/>
          </a:prstGeom>
        </p:spPr>
        <p:txBody>
          <a:bodyPr vert="horz" lIns="91440" tIns="45720" rIns="91440" bIns="45720" rtlCol="0">
            <a:normAutofit/>
          </a:bodyPr>
          <a:lstStyle>
            <a:lvl1pPr marL="895350" indent="-895350" algn="l" defTabSz="1828891" rtl="0" eaLnBrk="1" latinLnBrk="0" hangingPunct="1">
              <a:lnSpc>
                <a:spcPct val="100000"/>
              </a:lnSpc>
              <a:spcBef>
                <a:spcPts val="0"/>
              </a:spcBef>
              <a:spcAft>
                <a:spcPts val="1200"/>
              </a:spcAft>
              <a:buClr>
                <a:srgbClr val="A8C02D"/>
              </a:buClr>
              <a:buSzPct val="100000"/>
              <a:buFont typeface="Wingdings" panose="05000000000000000000" pitchFamily="2" charset="2"/>
              <a:buChar char="§"/>
              <a:defRPr sz="4800" b="0" kern="1200">
                <a:solidFill>
                  <a:schemeClr val="tx1">
                    <a:lumMod val="65000"/>
                    <a:lumOff val="35000"/>
                  </a:schemeClr>
                </a:solidFill>
                <a:latin typeface="+mn-lt"/>
                <a:ea typeface="+mn-ea"/>
                <a:cs typeface="+mn-cs"/>
              </a:defRPr>
            </a:lvl1pPr>
            <a:lvl2pPr marL="1711325" indent="-796925" algn="l" defTabSz="1828891" rtl="0" eaLnBrk="1" latinLnBrk="0" hangingPunct="1">
              <a:lnSpc>
                <a:spcPct val="100000"/>
              </a:lnSpc>
              <a:spcBef>
                <a:spcPts val="0"/>
              </a:spcBef>
              <a:spcAft>
                <a:spcPts val="1200"/>
              </a:spcAft>
              <a:buClr>
                <a:srgbClr val="A8C02D"/>
              </a:buClr>
              <a:buFont typeface="Arial" panose="020B0604020202020204" pitchFamily="34" charset="0"/>
              <a:buChar char="•"/>
              <a:defRPr sz="4000" kern="1200">
                <a:solidFill>
                  <a:schemeClr val="tx1">
                    <a:lumMod val="65000"/>
                    <a:lumOff val="35000"/>
                  </a:schemeClr>
                </a:solidFill>
                <a:latin typeface="+mj-lt"/>
                <a:ea typeface="+mn-ea"/>
                <a:cs typeface="+mn-cs"/>
              </a:defRPr>
            </a:lvl2pPr>
            <a:lvl3pPr marL="2606675" indent="-777875" algn="l" defTabSz="1828891" rtl="0" eaLnBrk="1" latinLnBrk="0" hangingPunct="1">
              <a:lnSpc>
                <a:spcPct val="100000"/>
              </a:lnSpc>
              <a:spcBef>
                <a:spcPts val="0"/>
              </a:spcBef>
              <a:spcAft>
                <a:spcPts val="1200"/>
              </a:spcAft>
              <a:buClr>
                <a:srgbClr val="A8C02D"/>
              </a:buClr>
              <a:buFont typeface="Symbol" panose="05050102010706020507" pitchFamily="18" charset="2"/>
              <a:buChar char="-"/>
              <a:defRPr sz="3200" kern="1200">
                <a:solidFill>
                  <a:schemeClr val="tx1">
                    <a:lumMod val="65000"/>
                    <a:lumOff val="35000"/>
                  </a:schemeClr>
                </a:solidFill>
                <a:latin typeface="+mj-lt"/>
                <a:ea typeface="+mn-ea"/>
                <a:cs typeface="+mn-cs"/>
              </a:defRPr>
            </a:lvl3pPr>
            <a:lvl4pPr marL="2743200" indent="0" algn="l" defTabSz="1828891" rtl="0" eaLnBrk="1" latinLnBrk="0" hangingPunct="1">
              <a:lnSpc>
                <a:spcPct val="90000"/>
              </a:lnSpc>
              <a:spcBef>
                <a:spcPts val="1000"/>
              </a:spcBef>
              <a:buFont typeface="Symbol" panose="05050102010706020507" pitchFamily="18" charset="2"/>
              <a:buNone/>
              <a:defRPr sz="3600" kern="1200">
                <a:solidFill>
                  <a:schemeClr val="tx1">
                    <a:lumMod val="65000"/>
                    <a:lumOff val="35000"/>
                  </a:schemeClr>
                </a:solidFill>
                <a:latin typeface="+mn-lt"/>
                <a:ea typeface="+mn-ea"/>
                <a:cs typeface="+mn-cs"/>
              </a:defRPr>
            </a:lvl4pPr>
            <a:lvl5pPr marL="4115006" indent="-457223" algn="l" defTabSz="1828891" rtl="0" eaLnBrk="1" latinLnBrk="0" hangingPunct="1">
              <a:lnSpc>
                <a:spcPct val="90000"/>
              </a:lnSpc>
              <a:spcBef>
                <a:spcPts val="1000"/>
              </a:spcBef>
              <a:buFont typeface="Arial" panose="020B0604020202020204" pitchFamily="34" charset="0"/>
              <a:buChar char="•"/>
              <a:defRPr sz="3600" kern="1200">
                <a:solidFill>
                  <a:schemeClr val="tx1">
                    <a:lumMod val="65000"/>
                    <a:lumOff val="35000"/>
                  </a:schemeClr>
                </a:solidFill>
                <a:latin typeface="+mn-lt"/>
                <a:ea typeface="+mn-ea"/>
                <a:cs typeface="+mn-cs"/>
              </a:defRPr>
            </a:lvl5pPr>
            <a:lvl6pPr marL="5029451" indent="-457223" algn="l" defTabSz="1828891"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897" indent="-457223" algn="l" defTabSz="1828891"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343" indent="-457223" algn="l" defTabSz="1828891"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789" indent="-457223" algn="l" defTabSz="1828891"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r>
              <a:rPr lang="en-US" dirty="0" smtClean="0"/>
              <a:t>Application</a:t>
            </a:r>
            <a:r>
              <a:rPr lang="en-US" dirty="0"/>
              <a:t>s</a:t>
            </a:r>
            <a:r>
              <a:rPr lang="en-US" dirty="0" smtClean="0"/>
              <a:t> may freely combine feature types from different LODs for their purposes</a:t>
            </a:r>
          </a:p>
          <a:p>
            <a:r>
              <a:rPr lang="en-US" b="1" dirty="0" smtClean="0">
                <a:solidFill>
                  <a:schemeClr val="accent4"/>
                </a:solidFill>
              </a:rPr>
              <a:t>Note: </a:t>
            </a:r>
            <a:r>
              <a:rPr lang="en-US" dirty="0" smtClean="0"/>
              <a:t>Whether this makes sense must be answered by the application</a:t>
            </a:r>
          </a:p>
          <a:p>
            <a:pPr lvl="1"/>
            <a:r>
              <a:rPr lang="en-US" dirty="0" smtClean="0"/>
              <a:t>If this does not make sense for your application, then don’t do it!</a:t>
            </a:r>
          </a:p>
        </p:txBody>
      </p:sp>
      <p:sp>
        <p:nvSpPr>
          <p:cNvPr id="38" name="Textfeld 37"/>
          <p:cNvSpPr txBox="1"/>
          <p:nvPr/>
        </p:nvSpPr>
        <p:spPr>
          <a:xfrm>
            <a:off x="2514641" y="4379982"/>
            <a:ext cx="4138179" cy="1077218"/>
          </a:xfrm>
          <a:prstGeom prst="rect">
            <a:avLst/>
          </a:prstGeom>
          <a:noFill/>
        </p:spPr>
        <p:txBody>
          <a:bodyPr wrap="square" rtlCol="0">
            <a:spAutoFit/>
          </a:bodyPr>
          <a:lstStyle/>
          <a:p>
            <a:pPr algn="ctr"/>
            <a:r>
              <a:rPr lang="en-US" sz="3200" dirty="0" err="1" smtClean="0">
                <a:solidFill>
                  <a:schemeClr val="tx1">
                    <a:lumMod val="65000"/>
                    <a:lumOff val="35000"/>
                  </a:schemeClr>
                </a:solidFill>
              </a:rPr>
              <a:t>InteriorWallSurface</a:t>
            </a:r>
            <a:r>
              <a:rPr lang="en-US" sz="3200" dirty="0" smtClean="0">
                <a:solidFill>
                  <a:schemeClr val="tx1">
                    <a:lumMod val="65000"/>
                    <a:lumOff val="35000"/>
                  </a:schemeClr>
                </a:solidFill>
              </a:rPr>
              <a:t> </a:t>
            </a:r>
            <a:br>
              <a:rPr lang="en-US" sz="3200" dirty="0" smtClean="0">
                <a:solidFill>
                  <a:schemeClr val="tx1">
                    <a:lumMod val="65000"/>
                    <a:lumOff val="35000"/>
                  </a:schemeClr>
                </a:solidFill>
              </a:rPr>
            </a:br>
            <a:r>
              <a:rPr lang="en-US" sz="3200" dirty="0" smtClean="0">
                <a:solidFill>
                  <a:schemeClr val="tx1">
                    <a:lumMod val="65000"/>
                    <a:lumOff val="35000"/>
                  </a:schemeClr>
                </a:solidFill>
              </a:rPr>
              <a:t>(curve) in LOD 0</a:t>
            </a:r>
            <a:endParaRPr lang="en-US" sz="3200" dirty="0">
              <a:solidFill>
                <a:schemeClr val="tx1">
                  <a:lumMod val="65000"/>
                  <a:lumOff val="35000"/>
                </a:schemeClr>
              </a:solidFill>
            </a:endParaRPr>
          </a:p>
        </p:txBody>
      </p:sp>
      <p:cxnSp>
        <p:nvCxnSpPr>
          <p:cNvPr id="39" name="Gerade Verbindung mit Pfeil 38"/>
          <p:cNvCxnSpPr/>
          <p:nvPr/>
        </p:nvCxnSpPr>
        <p:spPr>
          <a:xfrm>
            <a:off x="6317179" y="5104664"/>
            <a:ext cx="2578875" cy="964025"/>
          </a:xfrm>
          <a:prstGeom prst="straightConnector1">
            <a:avLst/>
          </a:prstGeom>
          <a:ln w="63500">
            <a:solidFill>
              <a:schemeClr val="accent2"/>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41" name="Gerade Verbindung mit Pfeil 40"/>
          <p:cNvCxnSpPr/>
          <p:nvPr/>
        </p:nvCxnSpPr>
        <p:spPr>
          <a:xfrm>
            <a:off x="6317179" y="5104665"/>
            <a:ext cx="3867963" cy="549920"/>
          </a:xfrm>
          <a:prstGeom prst="straightConnector1">
            <a:avLst/>
          </a:prstGeom>
          <a:ln w="63500">
            <a:solidFill>
              <a:schemeClr val="accent2"/>
            </a:solidFill>
            <a:tailEnd type="triangle" w="lg" len="med"/>
          </a:ln>
        </p:spPr>
        <p:style>
          <a:lnRef idx="1">
            <a:schemeClr val="accent1"/>
          </a:lnRef>
          <a:fillRef idx="0">
            <a:schemeClr val="accent1"/>
          </a:fillRef>
          <a:effectRef idx="0">
            <a:schemeClr val="accent1"/>
          </a:effectRef>
          <a:fontRef idx="minor">
            <a:schemeClr val="tx1"/>
          </a:fontRef>
        </p:style>
      </p:cxnSp>
      <p:sp>
        <p:nvSpPr>
          <p:cNvPr id="31" name="Textfeld 30"/>
          <p:cNvSpPr txBox="1"/>
          <p:nvPr/>
        </p:nvSpPr>
        <p:spPr>
          <a:xfrm>
            <a:off x="15548685" y="2215634"/>
            <a:ext cx="5370547" cy="584775"/>
          </a:xfrm>
          <a:prstGeom prst="rect">
            <a:avLst/>
          </a:prstGeom>
          <a:noFill/>
        </p:spPr>
        <p:txBody>
          <a:bodyPr wrap="square" rtlCol="0">
            <a:spAutoFit/>
          </a:bodyPr>
          <a:lstStyle/>
          <a:p>
            <a:pPr algn="ctr"/>
            <a:r>
              <a:rPr lang="en-US" sz="3200" dirty="0" smtClean="0">
                <a:solidFill>
                  <a:schemeClr val="tx1">
                    <a:lumMod val="65000"/>
                    <a:lumOff val="35000"/>
                  </a:schemeClr>
                </a:solidFill>
              </a:rPr>
              <a:t>Building (outer shell) in LOD 1</a:t>
            </a:r>
            <a:endParaRPr lang="en-US" sz="3200" dirty="0">
              <a:solidFill>
                <a:schemeClr val="tx1">
                  <a:lumMod val="65000"/>
                  <a:lumOff val="35000"/>
                </a:schemeClr>
              </a:solidFill>
            </a:endParaRPr>
          </a:p>
        </p:txBody>
      </p:sp>
      <p:cxnSp>
        <p:nvCxnSpPr>
          <p:cNvPr id="32" name="Gerade Verbindung mit Pfeil 31"/>
          <p:cNvCxnSpPr/>
          <p:nvPr/>
        </p:nvCxnSpPr>
        <p:spPr>
          <a:xfrm flipH="1">
            <a:off x="14157280" y="2551986"/>
            <a:ext cx="1416573" cy="509773"/>
          </a:xfrm>
          <a:prstGeom prst="straightConnector1">
            <a:avLst/>
          </a:prstGeom>
          <a:ln w="63500">
            <a:solidFill>
              <a:schemeClr val="accent2"/>
            </a:solidFill>
            <a:tailEnd type="triangl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834929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a:xfrm>
            <a:off x="1676509" y="2290126"/>
            <a:ext cx="21032570" cy="1858541"/>
          </a:xfrm>
        </p:spPr>
        <p:txBody>
          <a:bodyPr>
            <a:normAutofit/>
          </a:bodyPr>
          <a:lstStyle/>
          <a:p>
            <a:r>
              <a:rPr lang="en-US" dirty="0" smtClean="0"/>
              <a:t>How can I restrict boundary surfaces to be available only in LOD 2 or higher?</a:t>
            </a:r>
          </a:p>
          <a:p>
            <a:pPr lvl="1"/>
            <a:r>
              <a:rPr lang="en-US" b="1" dirty="0" smtClean="0">
                <a:solidFill>
                  <a:srgbClr val="A8C02D"/>
                </a:solidFill>
              </a:rPr>
              <a:t>Answer: </a:t>
            </a:r>
            <a:r>
              <a:rPr lang="en-US" dirty="0" smtClean="0"/>
              <a:t>Define a profile</a:t>
            </a:r>
          </a:p>
          <a:p>
            <a:pPr lvl="1"/>
            <a:endParaRPr lang="en-US" dirty="0"/>
          </a:p>
          <a:p>
            <a:pPr lvl="1"/>
            <a:endParaRPr lang="en-US" dirty="0" smtClean="0"/>
          </a:p>
          <a:p>
            <a:pPr lvl="1"/>
            <a:endParaRPr lang="en-US" dirty="0"/>
          </a:p>
          <a:p>
            <a:pPr lvl="1"/>
            <a:endParaRPr lang="en-US" dirty="0" smtClean="0"/>
          </a:p>
          <a:p>
            <a:pPr lvl="1"/>
            <a:endParaRPr lang="en-US" dirty="0"/>
          </a:p>
          <a:p>
            <a:pPr lvl="1"/>
            <a:endParaRPr lang="en-US" dirty="0" smtClean="0"/>
          </a:p>
          <a:p>
            <a:pPr lvl="1"/>
            <a:endParaRPr lang="en-US" dirty="0"/>
          </a:p>
        </p:txBody>
      </p:sp>
      <p:sp>
        <p:nvSpPr>
          <p:cNvPr id="3" name="Titel 2"/>
          <p:cNvSpPr>
            <a:spLocks noGrp="1"/>
          </p:cNvSpPr>
          <p:nvPr>
            <p:ph type="title"/>
          </p:nvPr>
        </p:nvSpPr>
        <p:spPr/>
        <p:txBody>
          <a:bodyPr/>
          <a:lstStyle/>
          <a:p>
            <a:r>
              <a:rPr lang="en-US" dirty="0" smtClean="0"/>
              <a:t>Profiles</a:t>
            </a:r>
            <a:endParaRPr lang="en-US" dirty="0"/>
          </a:p>
        </p:txBody>
      </p:sp>
      <p:sp>
        <p:nvSpPr>
          <p:cNvPr id="4" name="Foliennummernplatzhalter 3"/>
          <p:cNvSpPr>
            <a:spLocks noGrp="1"/>
          </p:cNvSpPr>
          <p:nvPr>
            <p:ph type="sldNum" sz="quarter" idx="12"/>
          </p:nvPr>
        </p:nvSpPr>
        <p:spPr/>
        <p:txBody>
          <a:bodyPr/>
          <a:lstStyle/>
          <a:p>
            <a:fld id="{AC1DDCB9-F0E3-4746-84F2-95D2A8F7600E}" type="slidenum">
              <a:rPr lang="de-DE" smtClean="0"/>
              <a:pPr/>
              <a:t>14</a:t>
            </a:fld>
            <a:endParaRPr lang="de-DE" dirty="0"/>
          </a:p>
        </p:txBody>
      </p:sp>
      <p:sp>
        <p:nvSpPr>
          <p:cNvPr id="5" name="Fußzeilenplatzhalter 4"/>
          <p:cNvSpPr>
            <a:spLocks noGrp="1"/>
          </p:cNvSpPr>
          <p:nvPr>
            <p:ph type="ftr" sz="quarter" idx="11"/>
          </p:nvPr>
        </p:nvSpPr>
        <p:spPr/>
        <p:txBody>
          <a:bodyPr/>
          <a:lstStyle/>
          <a:p>
            <a:r>
              <a:rPr lang="en-US" smtClean="0"/>
              <a:t>C. Nagel: Revision of the CityGML LOD concept</a:t>
            </a:r>
            <a:endParaRPr lang="de-DE" dirty="0"/>
          </a:p>
        </p:txBody>
      </p:sp>
      <p:pic>
        <p:nvPicPr>
          <p:cNvPr id="6" name="Inhaltsplatzhalter 8"/>
          <p:cNvPicPr>
            <a:picLocks noChangeAspect="1"/>
          </p:cNvPicPr>
          <p:nvPr/>
        </p:nvPicPr>
        <p:blipFill rotWithShape="1">
          <a:blip r:embed="rId2">
            <a:extLst>
              <a:ext uri="{28A0092B-C50C-407E-A947-70E740481C1C}">
                <a14:useLocalDpi xmlns:a14="http://schemas.microsoft.com/office/drawing/2010/main" val="0"/>
              </a:ext>
            </a:extLst>
          </a:blip>
          <a:srcRect l="3292" t="14271" r="3790" b="10008"/>
          <a:stretch/>
        </p:blipFill>
        <p:spPr>
          <a:xfrm>
            <a:off x="1676509" y="5300127"/>
            <a:ext cx="9355781" cy="2726267"/>
          </a:xfrm>
          <a:prstGeom prst="rect">
            <a:avLst/>
          </a:prstGeom>
        </p:spPr>
      </p:pic>
      <p:pic>
        <p:nvPicPr>
          <p:cNvPr id="7" name="Grafik 6"/>
          <p:cNvPicPr>
            <a:picLocks noChangeAspect="1"/>
          </p:cNvPicPr>
          <p:nvPr/>
        </p:nvPicPr>
        <p:blipFill rotWithShape="1">
          <a:blip r:embed="rId3">
            <a:extLst>
              <a:ext uri="{28A0092B-C50C-407E-A947-70E740481C1C}">
                <a14:useLocalDpi xmlns:a14="http://schemas.microsoft.com/office/drawing/2010/main" val="0"/>
              </a:ext>
            </a:extLst>
          </a:blip>
          <a:srcRect l="3757" t="23430" r="3779" b="28260"/>
          <a:stretch/>
        </p:blipFill>
        <p:spPr>
          <a:xfrm>
            <a:off x="13136796" y="5994395"/>
            <a:ext cx="10273785" cy="1337733"/>
          </a:xfrm>
          <a:prstGeom prst="rect">
            <a:avLst/>
          </a:prstGeom>
        </p:spPr>
      </p:pic>
      <p:sp>
        <p:nvSpPr>
          <p:cNvPr id="8" name="Textfeld 7"/>
          <p:cNvSpPr txBox="1"/>
          <p:nvPr/>
        </p:nvSpPr>
        <p:spPr>
          <a:xfrm>
            <a:off x="16586399" y="6865055"/>
            <a:ext cx="2699372" cy="584775"/>
          </a:xfrm>
          <a:prstGeom prst="rect">
            <a:avLst/>
          </a:prstGeom>
          <a:noFill/>
        </p:spPr>
        <p:txBody>
          <a:bodyPr wrap="square" rtlCol="0">
            <a:spAutoFit/>
          </a:bodyPr>
          <a:lstStyle/>
          <a:p>
            <a:pPr algn="ctr"/>
            <a:r>
              <a:rPr lang="en-US" sz="3200" b="1" dirty="0" smtClean="0">
                <a:solidFill>
                  <a:schemeClr val="accent2"/>
                </a:solidFill>
              </a:rPr>
              <a:t>{2 &lt;= </a:t>
            </a:r>
            <a:r>
              <a:rPr lang="en-US" sz="3200" b="1" dirty="0" err="1" smtClean="0">
                <a:solidFill>
                  <a:schemeClr val="accent2"/>
                </a:solidFill>
              </a:rPr>
              <a:t>lod</a:t>
            </a:r>
            <a:r>
              <a:rPr lang="en-US" sz="3200" b="1" dirty="0" smtClean="0">
                <a:solidFill>
                  <a:schemeClr val="accent2"/>
                </a:solidFill>
              </a:rPr>
              <a:t> &lt;= 3}</a:t>
            </a:r>
            <a:endParaRPr lang="en-US" sz="3200" b="1" dirty="0">
              <a:solidFill>
                <a:schemeClr val="accent2"/>
              </a:solidFill>
            </a:endParaRPr>
          </a:p>
        </p:txBody>
      </p:sp>
      <p:sp>
        <p:nvSpPr>
          <p:cNvPr id="9" name="Textfeld 8"/>
          <p:cNvSpPr txBox="1"/>
          <p:nvPr/>
        </p:nvSpPr>
        <p:spPr>
          <a:xfrm>
            <a:off x="3192518" y="4715352"/>
            <a:ext cx="6323761" cy="584775"/>
          </a:xfrm>
          <a:prstGeom prst="rect">
            <a:avLst/>
          </a:prstGeom>
          <a:noFill/>
        </p:spPr>
        <p:txBody>
          <a:bodyPr wrap="square" rtlCol="0">
            <a:spAutoFit/>
          </a:bodyPr>
          <a:lstStyle/>
          <a:p>
            <a:pPr algn="ctr"/>
            <a:r>
              <a:rPr lang="en-US" sz="3200" dirty="0" smtClean="0">
                <a:solidFill>
                  <a:schemeClr val="accent4"/>
                </a:solidFill>
              </a:rPr>
              <a:t>Definition in CityGML standard:</a:t>
            </a:r>
            <a:endParaRPr lang="en-US" sz="3200" dirty="0">
              <a:solidFill>
                <a:schemeClr val="accent4"/>
              </a:solidFill>
            </a:endParaRPr>
          </a:p>
        </p:txBody>
      </p:sp>
      <p:sp>
        <p:nvSpPr>
          <p:cNvPr id="10" name="Textfeld 9"/>
          <p:cNvSpPr txBox="1"/>
          <p:nvPr/>
        </p:nvSpPr>
        <p:spPr>
          <a:xfrm>
            <a:off x="14326334" y="4715352"/>
            <a:ext cx="6323761" cy="584775"/>
          </a:xfrm>
          <a:prstGeom prst="rect">
            <a:avLst/>
          </a:prstGeom>
          <a:noFill/>
        </p:spPr>
        <p:txBody>
          <a:bodyPr wrap="square" rtlCol="0">
            <a:spAutoFit/>
          </a:bodyPr>
          <a:lstStyle/>
          <a:p>
            <a:pPr algn="ctr"/>
            <a:r>
              <a:rPr lang="en-US" sz="3200" dirty="0" smtClean="0">
                <a:solidFill>
                  <a:schemeClr val="accent4"/>
                </a:solidFill>
              </a:rPr>
              <a:t>“Old LOD 2” profile:</a:t>
            </a:r>
            <a:endParaRPr lang="en-US" sz="3200" dirty="0">
              <a:solidFill>
                <a:schemeClr val="accent4"/>
              </a:solidFill>
            </a:endParaRPr>
          </a:p>
        </p:txBody>
      </p:sp>
      <p:sp>
        <p:nvSpPr>
          <p:cNvPr id="12" name="Inhaltsplatzhalter 1"/>
          <p:cNvSpPr txBox="1">
            <a:spLocks/>
          </p:cNvSpPr>
          <p:nvPr/>
        </p:nvSpPr>
        <p:spPr>
          <a:xfrm>
            <a:off x="1676509" y="9177854"/>
            <a:ext cx="21032570" cy="3177504"/>
          </a:xfrm>
          <a:prstGeom prst="rect">
            <a:avLst/>
          </a:prstGeom>
        </p:spPr>
        <p:txBody>
          <a:bodyPr vert="horz" lIns="91440" tIns="45720" rIns="91440" bIns="45720" rtlCol="0">
            <a:normAutofit/>
          </a:bodyPr>
          <a:lstStyle>
            <a:lvl1pPr marL="895350" indent="-895350" algn="l" defTabSz="1828891" rtl="0" eaLnBrk="1" latinLnBrk="0" hangingPunct="1">
              <a:lnSpc>
                <a:spcPct val="100000"/>
              </a:lnSpc>
              <a:spcBef>
                <a:spcPts val="0"/>
              </a:spcBef>
              <a:spcAft>
                <a:spcPts val="1200"/>
              </a:spcAft>
              <a:buClr>
                <a:srgbClr val="A8C02D"/>
              </a:buClr>
              <a:buSzPct val="100000"/>
              <a:buFont typeface="Wingdings" panose="05000000000000000000" pitchFamily="2" charset="2"/>
              <a:buChar char="§"/>
              <a:defRPr sz="4800" b="0" kern="1200">
                <a:solidFill>
                  <a:schemeClr val="tx1">
                    <a:lumMod val="65000"/>
                    <a:lumOff val="35000"/>
                  </a:schemeClr>
                </a:solidFill>
                <a:latin typeface="+mn-lt"/>
                <a:ea typeface="+mn-ea"/>
                <a:cs typeface="+mn-cs"/>
              </a:defRPr>
            </a:lvl1pPr>
            <a:lvl2pPr marL="1711325" indent="-796925" algn="l" defTabSz="1828891" rtl="0" eaLnBrk="1" latinLnBrk="0" hangingPunct="1">
              <a:lnSpc>
                <a:spcPct val="100000"/>
              </a:lnSpc>
              <a:spcBef>
                <a:spcPts val="0"/>
              </a:spcBef>
              <a:spcAft>
                <a:spcPts val="1200"/>
              </a:spcAft>
              <a:buClr>
                <a:srgbClr val="A8C02D"/>
              </a:buClr>
              <a:buFont typeface="Arial" panose="020B0604020202020204" pitchFamily="34" charset="0"/>
              <a:buChar char="•"/>
              <a:defRPr sz="4000" kern="1200">
                <a:solidFill>
                  <a:schemeClr val="tx1">
                    <a:lumMod val="65000"/>
                    <a:lumOff val="35000"/>
                  </a:schemeClr>
                </a:solidFill>
                <a:latin typeface="+mj-lt"/>
                <a:ea typeface="+mn-ea"/>
                <a:cs typeface="+mn-cs"/>
              </a:defRPr>
            </a:lvl2pPr>
            <a:lvl3pPr marL="2606675" indent="-777875" algn="l" defTabSz="1828891" rtl="0" eaLnBrk="1" latinLnBrk="0" hangingPunct="1">
              <a:lnSpc>
                <a:spcPct val="100000"/>
              </a:lnSpc>
              <a:spcBef>
                <a:spcPts val="0"/>
              </a:spcBef>
              <a:spcAft>
                <a:spcPts val="1200"/>
              </a:spcAft>
              <a:buClr>
                <a:srgbClr val="A8C02D"/>
              </a:buClr>
              <a:buFont typeface="Symbol" panose="05050102010706020507" pitchFamily="18" charset="2"/>
              <a:buChar char="-"/>
              <a:defRPr sz="3200" kern="1200">
                <a:solidFill>
                  <a:schemeClr val="tx1">
                    <a:lumMod val="65000"/>
                    <a:lumOff val="35000"/>
                  </a:schemeClr>
                </a:solidFill>
                <a:latin typeface="+mj-lt"/>
                <a:ea typeface="+mn-ea"/>
                <a:cs typeface="+mn-cs"/>
              </a:defRPr>
            </a:lvl3pPr>
            <a:lvl4pPr marL="2743200" indent="0" algn="l" defTabSz="1828891" rtl="0" eaLnBrk="1" latinLnBrk="0" hangingPunct="1">
              <a:lnSpc>
                <a:spcPct val="90000"/>
              </a:lnSpc>
              <a:spcBef>
                <a:spcPts val="1000"/>
              </a:spcBef>
              <a:buFont typeface="Symbol" panose="05050102010706020507" pitchFamily="18" charset="2"/>
              <a:buNone/>
              <a:defRPr sz="3600" kern="1200">
                <a:solidFill>
                  <a:schemeClr val="tx1">
                    <a:lumMod val="65000"/>
                    <a:lumOff val="35000"/>
                  </a:schemeClr>
                </a:solidFill>
                <a:latin typeface="+mn-lt"/>
                <a:ea typeface="+mn-ea"/>
                <a:cs typeface="+mn-cs"/>
              </a:defRPr>
            </a:lvl4pPr>
            <a:lvl5pPr marL="4115006" indent="-457223" algn="l" defTabSz="1828891" rtl="0" eaLnBrk="1" latinLnBrk="0" hangingPunct="1">
              <a:lnSpc>
                <a:spcPct val="90000"/>
              </a:lnSpc>
              <a:spcBef>
                <a:spcPts val="1000"/>
              </a:spcBef>
              <a:buFont typeface="Arial" panose="020B0604020202020204" pitchFamily="34" charset="0"/>
              <a:buChar char="•"/>
              <a:defRPr sz="3600" kern="1200">
                <a:solidFill>
                  <a:schemeClr val="tx1">
                    <a:lumMod val="65000"/>
                    <a:lumOff val="35000"/>
                  </a:schemeClr>
                </a:solidFill>
                <a:latin typeface="+mn-lt"/>
                <a:ea typeface="+mn-ea"/>
                <a:cs typeface="+mn-cs"/>
              </a:defRPr>
            </a:lvl5pPr>
            <a:lvl6pPr marL="5029451" indent="-457223" algn="l" defTabSz="1828891"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897" indent="-457223" algn="l" defTabSz="1828891"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343" indent="-457223" algn="l" defTabSz="1828891"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789" indent="-457223" algn="l" defTabSz="1828891"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r>
              <a:rPr lang="en-US" dirty="0"/>
              <a:t>Profiling is the ISO </a:t>
            </a:r>
            <a:r>
              <a:rPr lang="en-US" dirty="0" smtClean="0"/>
              <a:t>way </a:t>
            </a:r>
            <a:r>
              <a:rPr lang="en-US" dirty="0"/>
              <a:t>to restrict CityGML to your needs</a:t>
            </a:r>
          </a:p>
          <a:p>
            <a:r>
              <a:rPr lang="en-US" dirty="0"/>
              <a:t>Using our proposal, </a:t>
            </a:r>
            <a:r>
              <a:rPr lang="en-US" dirty="0">
                <a:solidFill>
                  <a:srgbClr val="A8C02D"/>
                </a:solidFill>
              </a:rPr>
              <a:t>all “old” </a:t>
            </a:r>
            <a:r>
              <a:rPr lang="en-US" dirty="0" smtClean="0">
                <a:solidFill>
                  <a:srgbClr val="A8C02D"/>
                </a:solidFill>
              </a:rPr>
              <a:t>LODs </a:t>
            </a:r>
            <a:r>
              <a:rPr lang="en-US" dirty="0" smtClean="0"/>
              <a:t>from </a:t>
            </a:r>
            <a:r>
              <a:rPr lang="en-US" dirty="0"/>
              <a:t>CityGML 2.0 </a:t>
            </a:r>
            <a:r>
              <a:rPr lang="en-US" dirty="0">
                <a:solidFill>
                  <a:srgbClr val="A8C02D"/>
                </a:solidFill>
              </a:rPr>
              <a:t>can be realized as </a:t>
            </a:r>
            <a:r>
              <a:rPr lang="en-US" dirty="0" smtClean="0">
                <a:solidFill>
                  <a:srgbClr val="A8C02D"/>
                </a:solidFill>
              </a:rPr>
              <a:t>profiles</a:t>
            </a:r>
            <a:endParaRPr lang="en-US" dirty="0" smtClean="0"/>
          </a:p>
          <a:p>
            <a:pPr lvl="1"/>
            <a:r>
              <a:rPr lang="en-US" b="1" dirty="0" smtClean="0">
                <a:solidFill>
                  <a:schemeClr val="accent4"/>
                </a:solidFill>
              </a:rPr>
              <a:t>Note: </a:t>
            </a:r>
            <a:r>
              <a:rPr lang="en-US" dirty="0" smtClean="0"/>
              <a:t>Clear and simple link to CityGML 2.0</a:t>
            </a:r>
            <a:endParaRPr lang="en-US" dirty="0">
              <a:solidFill>
                <a:srgbClr val="A8C02D"/>
              </a:solidFill>
            </a:endParaRPr>
          </a:p>
        </p:txBody>
      </p:sp>
      <p:sp>
        <p:nvSpPr>
          <p:cNvPr id="13" name="Pfeil nach rechts 12"/>
          <p:cNvSpPr/>
          <p:nvPr/>
        </p:nvSpPr>
        <p:spPr>
          <a:xfrm>
            <a:off x="11625527" y="6265333"/>
            <a:ext cx="1134534" cy="532819"/>
          </a:xfrm>
          <a:prstGeom prst="rightArrow">
            <a:avLst/>
          </a:prstGeom>
          <a:solidFill>
            <a:schemeClr val="accent4"/>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06874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2">
                                            <p:txEl>
                                              <p:pRg st="0" end="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
                                            <p:txEl>
                                              <p:pRg st="1" end="1"/>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3"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normAutofit fontScale="77500" lnSpcReduction="20000"/>
          </a:bodyPr>
          <a:lstStyle/>
          <a:p>
            <a:r>
              <a:rPr lang="en-US" b="1" dirty="0" smtClean="0">
                <a:solidFill>
                  <a:srgbClr val="A8C02D"/>
                </a:solidFill>
              </a:rPr>
              <a:t>Idea: </a:t>
            </a:r>
            <a:r>
              <a:rPr lang="en-US" dirty="0" smtClean="0"/>
              <a:t>Resolve usage restrictions on feature types over different LODs</a:t>
            </a:r>
          </a:p>
          <a:p>
            <a:pPr lvl="1"/>
            <a:r>
              <a:rPr lang="en-US" dirty="0" smtClean="0"/>
              <a:t>Each feature type can be spatially represented in every LOD</a:t>
            </a:r>
          </a:p>
          <a:p>
            <a:endParaRPr lang="en-US" dirty="0"/>
          </a:p>
          <a:p>
            <a:r>
              <a:rPr lang="en-US" dirty="0" smtClean="0"/>
              <a:t>Simple</a:t>
            </a:r>
          </a:p>
          <a:p>
            <a:pPr lvl="1"/>
            <a:r>
              <a:rPr lang="en-US" dirty="0" smtClean="0"/>
              <a:t>To explain, to understand, to implement</a:t>
            </a:r>
          </a:p>
          <a:p>
            <a:pPr lvl="1"/>
            <a:r>
              <a:rPr lang="en-US" dirty="0" smtClean="0"/>
              <a:t>No “exterior vs. interior” or “geometric vs. semantic” LOD</a:t>
            </a:r>
          </a:p>
          <a:p>
            <a:pPr lvl="1"/>
            <a:r>
              <a:rPr lang="en-US" dirty="0" smtClean="0"/>
              <a:t>Clear and simple link to LOD concept in CityGML 2.0 </a:t>
            </a:r>
            <a:br>
              <a:rPr lang="en-US" dirty="0" smtClean="0"/>
            </a:br>
            <a:r>
              <a:rPr lang="en-US" dirty="0" smtClean="0">
                <a:solidFill>
                  <a:schemeClr val="accent4"/>
                </a:solidFill>
              </a:rPr>
              <a:t>Note:</a:t>
            </a:r>
            <a:r>
              <a:rPr lang="en-US" dirty="0" smtClean="0"/>
              <a:t> I completely disagree with the minutes of the last meeting that the SIG3D labelling is closer to CityGML 2.0</a:t>
            </a:r>
            <a:br>
              <a:rPr lang="en-US" dirty="0" smtClean="0"/>
            </a:br>
            <a:endParaRPr lang="en-US" dirty="0" smtClean="0"/>
          </a:p>
          <a:p>
            <a:r>
              <a:rPr lang="en-US" dirty="0" smtClean="0"/>
              <a:t>Consistent</a:t>
            </a:r>
          </a:p>
          <a:p>
            <a:pPr lvl="1"/>
            <a:r>
              <a:rPr lang="en-US" dirty="0" smtClean="0"/>
              <a:t>The same LOD concept </a:t>
            </a:r>
            <a:r>
              <a:rPr lang="en-US" dirty="0"/>
              <a:t>applies to all feature types in all thematic modules</a:t>
            </a:r>
            <a:endParaRPr lang="en-US" dirty="0" smtClean="0"/>
          </a:p>
          <a:p>
            <a:pPr lvl="1"/>
            <a:r>
              <a:rPr lang="en-US" dirty="0"/>
              <a:t>No complex </a:t>
            </a:r>
            <a:r>
              <a:rPr lang="en-US" dirty="0" smtClean="0"/>
              <a:t>usage restriction </a:t>
            </a:r>
            <a:r>
              <a:rPr lang="en-US" dirty="0"/>
              <a:t>matrixes that differ for different feature </a:t>
            </a:r>
            <a:r>
              <a:rPr lang="en-US" dirty="0" smtClean="0"/>
              <a:t>types</a:t>
            </a:r>
            <a:br>
              <a:rPr lang="en-US" dirty="0" smtClean="0"/>
            </a:br>
            <a:endParaRPr lang="en-US" dirty="0" smtClean="0"/>
          </a:p>
          <a:p>
            <a:r>
              <a:rPr lang="en-US" dirty="0" smtClean="0"/>
              <a:t>No break </a:t>
            </a:r>
            <a:r>
              <a:rPr lang="en-US" dirty="0"/>
              <a:t>with existing </a:t>
            </a:r>
            <a:r>
              <a:rPr lang="en-US" dirty="0" smtClean="0"/>
              <a:t>terminology</a:t>
            </a:r>
          </a:p>
          <a:p>
            <a:pPr lvl="1"/>
            <a:r>
              <a:rPr lang="en-US" dirty="0" smtClean="0"/>
              <a:t>Simple migration path for existing CityGML 2.0 data</a:t>
            </a:r>
          </a:p>
          <a:p>
            <a:pPr lvl="1"/>
            <a:endParaRPr lang="en-US" dirty="0" smtClean="0"/>
          </a:p>
          <a:p>
            <a:r>
              <a:rPr lang="en-US" dirty="0" smtClean="0"/>
              <a:t>Covers all current use cases plus current requests from Change Requests</a:t>
            </a:r>
            <a:br>
              <a:rPr lang="en-US" dirty="0" smtClean="0"/>
            </a:br>
            <a:endParaRPr lang="en-US" dirty="0" smtClean="0"/>
          </a:p>
        </p:txBody>
      </p:sp>
      <p:sp>
        <p:nvSpPr>
          <p:cNvPr id="3" name="Titel 2"/>
          <p:cNvSpPr>
            <a:spLocks noGrp="1"/>
          </p:cNvSpPr>
          <p:nvPr>
            <p:ph type="title"/>
          </p:nvPr>
        </p:nvSpPr>
        <p:spPr/>
        <p:txBody>
          <a:bodyPr/>
          <a:lstStyle/>
          <a:p>
            <a:r>
              <a:rPr lang="en-US" dirty="0" smtClean="0"/>
              <a:t>Summary</a:t>
            </a:r>
            <a:endParaRPr lang="en-US" dirty="0"/>
          </a:p>
        </p:txBody>
      </p:sp>
      <p:sp>
        <p:nvSpPr>
          <p:cNvPr id="4" name="Foliennummernplatzhalter 3"/>
          <p:cNvSpPr>
            <a:spLocks noGrp="1"/>
          </p:cNvSpPr>
          <p:nvPr>
            <p:ph type="sldNum" sz="quarter" idx="12"/>
          </p:nvPr>
        </p:nvSpPr>
        <p:spPr/>
        <p:txBody>
          <a:bodyPr/>
          <a:lstStyle/>
          <a:p>
            <a:fld id="{AC1DDCB9-F0E3-4746-84F2-95D2A8F7600E}" type="slidenum">
              <a:rPr lang="de-DE" smtClean="0"/>
              <a:pPr/>
              <a:t>15</a:t>
            </a:fld>
            <a:endParaRPr lang="de-DE" dirty="0"/>
          </a:p>
        </p:txBody>
      </p:sp>
      <p:sp>
        <p:nvSpPr>
          <p:cNvPr id="5" name="Fußzeilenplatzhalter 4"/>
          <p:cNvSpPr>
            <a:spLocks noGrp="1"/>
          </p:cNvSpPr>
          <p:nvPr>
            <p:ph type="ftr" sz="quarter" idx="11"/>
          </p:nvPr>
        </p:nvSpPr>
        <p:spPr/>
        <p:txBody>
          <a:bodyPr/>
          <a:lstStyle/>
          <a:p>
            <a:r>
              <a:rPr lang="en-US" smtClean="0"/>
              <a:t>C. Nagel: Revision of the CityGML LOD concept</a:t>
            </a:r>
            <a:endParaRPr lang="de-DE" dirty="0"/>
          </a:p>
        </p:txBody>
      </p:sp>
    </p:spTree>
    <p:extLst>
      <p:ext uri="{BB962C8B-B14F-4D97-AF65-F5344CB8AC3E}">
        <p14:creationId xmlns:p14="http://schemas.microsoft.com/office/powerpoint/2010/main" val="123962111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Inhaltsplatzhalter 7"/>
          <p:cNvSpPr>
            <a:spLocks noGrp="1"/>
          </p:cNvSpPr>
          <p:nvPr>
            <p:ph idx="1"/>
          </p:nvPr>
        </p:nvSpPr>
        <p:spPr/>
        <p:txBody>
          <a:bodyPr/>
          <a:lstStyle/>
          <a:p>
            <a:r>
              <a:rPr lang="de-DE" dirty="0" smtClean="0"/>
              <a:t>Mapping </a:t>
            </a:r>
            <a:r>
              <a:rPr lang="de-DE" dirty="0" err="1" smtClean="0"/>
              <a:t>of</a:t>
            </a:r>
            <a:r>
              <a:rPr lang="de-DE" dirty="0" smtClean="0"/>
              <a:t> SIG3D </a:t>
            </a:r>
            <a:r>
              <a:rPr lang="de-DE" dirty="0" err="1" smtClean="0"/>
              <a:t>examples</a:t>
            </a:r>
            <a:endParaRPr lang="de-DE" dirty="0" smtClean="0"/>
          </a:p>
          <a:p>
            <a:r>
              <a:rPr lang="de-DE" dirty="0" err="1" smtClean="0"/>
              <a:t>Some</a:t>
            </a:r>
            <a:r>
              <a:rPr lang="de-DE" dirty="0" smtClean="0"/>
              <a:t> </a:t>
            </a:r>
            <a:r>
              <a:rPr lang="de-DE" dirty="0" err="1"/>
              <a:t>i</a:t>
            </a:r>
            <a:r>
              <a:rPr lang="de-DE" dirty="0" err="1" smtClean="0"/>
              <a:t>ssues</a:t>
            </a:r>
            <a:r>
              <a:rPr lang="de-DE" dirty="0" smtClean="0"/>
              <a:t> in SIG3D </a:t>
            </a:r>
            <a:r>
              <a:rPr lang="de-DE" dirty="0" err="1" smtClean="0"/>
              <a:t>proposal</a:t>
            </a:r>
            <a:endParaRPr lang="de-DE" dirty="0" smtClean="0"/>
          </a:p>
          <a:p>
            <a:endParaRPr lang="de-DE" dirty="0"/>
          </a:p>
        </p:txBody>
      </p:sp>
      <p:sp>
        <p:nvSpPr>
          <p:cNvPr id="7" name="Titel 6"/>
          <p:cNvSpPr>
            <a:spLocks noGrp="1"/>
          </p:cNvSpPr>
          <p:nvPr>
            <p:ph type="title"/>
          </p:nvPr>
        </p:nvSpPr>
        <p:spPr/>
        <p:txBody>
          <a:bodyPr/>
          <a:lstStyle/>
          <a:p>
            <a:r>
              <a:rPr lang="de-DE" dirty="0" smtClean="0"/>
              <a:t>Part 2: </a:t>
            </a:r>
            <a:r>
              <a:rPr lang="de-DE" dirty="0" err="1" smtClean="0"/>
              <a:t>Comparison</a:t>
            </a:r>
            <a:r>
              <a:rPr lang="de-DE" dirty="0" smtClean="0"/>
              <a:t> </a:t>
            </a:r>
            <a:r>
              <a:rPr lang="de-DE" dirty="0" err="1" smtClean="0"/>
              <a:t>with</a:t>
            </a:r>
            <a:r>
              <a:rPr lang="de-DE" dirty="0" smtClean="0"/>
              <a:t> SIG3D </a:t>
            </a:r>
            <a:r>
              <a:rPr lang="de-DE" dirty="0" err="1" smtClean="0"/>
              <a:t>proposal</a:t>
            </a:r>
            <a:endParaRPr lang="de-DE" dirty="0"/>
          </a:p>
        </p:txBody>
      </p:sp>
    </p:spTree>
    <p:extLst>
      <p:ext uri="{BB962C8B-B14F-4D97-AF65-F5344CB8AC3E}">
        <p14:creationId xmlns:p14="http://schemas.microsoft.com/office/powerpoint/2010/main" val="320747271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normAutofit/>
          </a:bodyPr>
          <a:lstStyle/>
          <a:p>
            <a:r>
              <a:rPr lang="en-US" b="1" dirty="0" smtClean="0">
                <a:solidFill>
                  <a:schemeClr val="accent4"/>
                </a:solidFill>
              </a:rPr>
              <a:t>Hypothesis:</a:t>
            </a:r>
            <a:r>
              <a:rPr lang="en-US" dirty="0" smtClean="0"/>
              <a:t> The SIG3D approach is a limited subset of our proposal</a:t>
            </a:r>
          </a:p>
          <a:p>
            <a:pPr lvl="1"/>
            <a:r>
              <a:rPr lang="en-US" dirty="0" smtClean="0"/>
              <a:t>Especially due to the predefined usage restrictions on feature types in some LODs</a:t>
            </a:r>
          </a:p>
          <a:p>
            <a:pPr lvl="1"/>
            <a:endParaRPr lang="en-US" dirty="0" smtClean="0"/>
          </a:p>
          <a:p>
            <a:r>
              <a:rPr lang="en-US" dirty="0" smtClean="0"/>
              <a:t>All examples presented for the SIG3D approach can be easily expressed in our proposal</a:t>
            </a:r>
          </a:p>
          <a:p>
            <a:pPr lvl="1"/>
            <a:r>
              <a:rPr lang="en-US" dirty="0" smtClean="0"/>
              <a:t>This is demonstrated in the following for the examples provided in the slide set “SIG3D proposal for a revised CityGML </a:t>
            </a:r>
            <a:r>
              <a:rPr lang="en-US" dirty="0" err="1" smtClean="0"/>
              <a:t>LoD</a:t>
            </a:r>
            <a:r>
              <a:rPr lang="en-US" dirty="0" smtClean="0"/>
              <a:t> concept” from Joachim Benner; available from the GitHub repository </a:t>
            </a:r>
            <a:r>
              <a:rPr lang="en-US" dirty="0"/>
              <a:t>of the </a:t>
            </a:r>
            <a:r>
              <a:rPr lang="en-US" dirty="0" smtClean="0"/>
              <a:t>WP03:</a:t>
            </a:r>
            <a:br>
              <a:rPr lang="en-US" dirty="0" smtClean="0"/>
            </a:br>
            <a:r>
              <a:rPr lang="en-US" dirty="0" smtClean="0"/>
              <a:t/>
            </a:r>
            <a:br>
              <a:rPr lang="en-US" dirty="0" smtClean="0"/>
            </a:br>
            <a:r>
              <a:rPr lang="en-US" dirty="0" smtClean="0">
                <a:hlinkClick r:id="rId2"/>
              </a:rPr>
              <a:t>https</a:t>
            </a:r>
            <a:r>
              <a:rPr lang="en-US" dirty="0">
                <a:hlinkClick r:id="rId2"/>
              </a:rPr>
              <a:t>://</a:t>
            </a:r>
            <a:r>
              <a:rPr lang="en-US" dirty="0" smtClean="0">
                <a:hlinkClick r:id="rId2"/>
              </a:rPr>
              <a:t>github.com/opengeospatial/CityGML-3.0/blob/master/WP%2003%20Resources/Meetings/2nd/CityGML_LoDConcept_SIG3D.pdf</a:t>
            </a:r>
            <a:r>
              <a:rPr lang="en-US" dirty="0" smtClean="0"/>
              <a:t> </a:t>
            </a:r>
            <a:br>
              <a:rPr lang="en-US" dirty="0" smtClean="0"/>
            </a:br>
            <a:endParaRPr lang="en-US" dirty="0" smtClean="0"/>
          </a:p>
        </p:txBody>
      </p:sp>
      <p:sp>
        <p:nvSpPr>
          <p:cNvPr id="3" name="Titel 2"/>
          <p:cNvSpPr>
            <a:spLocks noGrp="1"/>
          </p:cNvSpPr>
          <p:nvPr>
            <p:ph type="title"/>
          </p:nvPr>
        </p:nvSpPr>
        <p:spPr/>
        <p:txBody>
          <a:bodyPr/>
          <a:lstStyle/>
          <a:p>
            <a:r>
              <a:rPr lang="en-US" dirty="0" smtClean="0"/>
              <a:t>Relation to SIG3D proposal</a:t>
            </a:r>
            <a:endParaRPr lang="en-US" dirty="0"/>
          </a:p>
        </p:txBody>
      </p:sp>
      <p:sp>
        <p:nvSpPr>
          <p:cNvPr id="4" name="Foliennummernplatzhalter 3"/>
          <p:cNvSpPr>
            <a:spLocks noGrp="1"/>
          </p:cNvSpPr>
          <p:nvPr>
            <p:ph type="sldNum" sz="quarter" idx="12"/>
          </p:nvPr>
        </p:nvSpPr>
        <p:spPr/>
        <p:txBody>
          <a:bodyPr/>
          <a:lstStyle/>
          <a:p>
            <a:fld id="{AC1DDCB9-F0E3-4746-84F2-95D2A8F7600E}" type="slidenum">
              <a:rPr lang="de-DE" smtClean="0"/>
              <a:pPr/>
              <a:t>17</a:t>
            </a:fld>
            <a:endParaRPr lang="de-DE" dirty="0"/>
          </a:p>
        </p:txBody>
      </p:sp>
      <p:sp>
        <p:nvSpPr>
          <p:cNvPr id="5" name="Fußzeilenplatzhalter 4"/>
          <p:cNvSpPr>
            <a:spLocks noGrp="1"/>
          </p:cNvSpPr>
          <p:nvPr>
            <p:ph type="ftr" sz="quarter" idx="11"/>
          </p:nvPr>
        </p:nvSpPr>
        <p:spPr/>
        <p:txBody>
          <a:bodyPr/>
          <a:lstStyle/>
          <a:p>
            <a:r>
              <a:rPr lang="en-US" smtClean="0"/>
              <a:t>C. Nagel: Revision of the CityGML LOD concept</a:t>
            </a:r>
            <a:endParaRPr lang="de-DE" dirty="0"/>
          </a:p>
        </p:txBody>
      </p:sp>
    </p:spTree>
    <p:extLst>
      <p:ext uri="{BB962C8B-B14F-4D97-AF65-F5344CB8AC3E}">
        <p14:creationId xmlns:p14="http://schemas.microsoft.com/office/powerpoint/2010/main" val="402246701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en-US" dirty="0" smtClean="0"/>
              <a:t>Building model in LOD 2</a:t>
            </a:r>
            <a:endParaRPr lang="en-US" dirty="0"/>
          </a:p>
        </p:txBody>
      </p:sp>
      <p:sp>
        <p:nvSpPr>
          <p:cNvPr id="4" name="Foliennummernplatzhalter 3"/>
          <p:cNvSpPr>
            <a:spLocks noGrp="1"/>
          </p:cNvSpPr>
          <p:nvPr>
            <p:ph type="sldNum" sz="quarter" idx="12"/>
          </p:nvPr>
        </p:nvSpPr>
        <p:spPr/>
        <p:txBody>
          <a:bodyPr/>
          <a:lstStyle/>
          <a:p>
            <a:fld id="{AC1DDCB9-F0E3-4746-84F2-95D2A8F7600E}" type="slidenum">
              <a:rPr lang="de-DE" smtClean="0"/>
              <a:pPr/>
              <a:t>18</a:t>
            </a:fld>
            <a:endParaRPr lang="de-DE" dirty="0"/>
          </a:p>
        </p:txBody>
      </p:sp>
      <p:sp>
        <p:nvSpPr>
          <p:cNvPr id="5" name="Fußzeilenplatzhalter 4"/>
          <p:cNvSpPr>
            <a:spLocks noGrp="1"/>
          </p:cNvSpPr>
          <p:nvPr>
            <p:ph type="ftr" sz="quarter" idx="11"/>
          </p:nvPr>
        </p:nvSpPr>
        <p:spPr/>
        <p:txBody>
          <a:bodyPr/>
          <a:lstStyle/>
          <a:p>
            <a:r>
              <a:rPr lang="en-US" smtClean="0"/>
              <a:t>C. Nagel: Revision of the CityGML LOD concept</a:t>
            </a:r>
            <a:endParaRPr lang="de-DE" dirty="0"/>
          </a:p>
        </p:txBody>
      </p:sp>
      <p:pic>
        <p:nvPicPr>
          <p:cNvPr id="6" name="Grafik 5"/>
          <p:cNvPicPr>
            <a:picLocks noChangeAspect="1"/>
          </p:cNvPicPr>
          <p:nvPr/>
        </p:nvPicPr>
        <p:blipFill>
          <a:blip r:embed="rId2"/>
          <a:stretch>
            <a:fillRect/>
          </a:stretch>
        </p:blipFill>
        <p:spPr>
          <a:xfrm>
            <a:off x="8721776" y="4557931"/>
            <a:ext cx="8285644" cy="4932948"/>
          </a:xfrm>
          <a:prstGeom prst="rect">
            <a:avLst/>
          </a:prstGeom>
        </p:spPr>
      </p:pic>
      <p:sp>
        <p:nvSpPr>
          <p:cNvPr id="2" name="Rechteck 1"/>
          <p:cNvSpPr/>
          <p:nvPr/>
        </p:nvSpPr>
        <p:spPr>
          <a:xfrm>
            <a:off x="0" y="2048256"/>
            <a:ext cx="1524000" cy="10479024"/>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8000" dirty="0" smtClean="0">
                <a:solidFill>
                  <a:schemeClr val="accent2">
                    <a:lumMod val="75000"/>
                  </a:schemeClr>
                </a:solidFill>
              </a:rPr>
              <a:t>SIG3D</a:t>
            </a:r>
            <a:endParaRPr lang="en-US" sz="8000" dirty="0">
              <a:solidFill>
                <a:schemeClr val="accent2">
                  <a:lumMod val="75000"/>
                </a:schemeClr>
              </a:solidFill>
            </a:endParaRPr>
          </a:p>
        </p:txBody>
      </p:sp>
      <p:sp>
        <p:nvSpPr>
          <p:cNvPr id="10" name="Inhaltsplatzhalter 1"/>
          <p:cNvSpPr>
            <a:spLocks noGrp="1"/>
          </p:cNvSpPr>
          <p:nvPr>
            <p:ph idx="1"/>
          </p:nvPr>
        </p:nvSpPr>
        <p:spPr>
          <a:xfrm>
            <a:off x="1676509" y="2290126"/>
            <a:ext cx="21032570" cy="1858541"/>
          </a:xfrm>
        </p:spPr>
        <p:txBody>
          <a:bodyPr>
            <a:normAutofit/>
          </a:bodyPr>
          <a:lstStyle/>
          <a:p>
            <a:r>
              <a:rPr lang="en-US" dirty="0" smtClean="0"/>
              <a:t>Example 1: LOD 2 exterior shell without interior structure</a:t>
            </a:r>
          </a:p>
          <a:p>
            <a:pPr lvl="1"/>
            <a:r>
              <a:rPr lang="en-US" dirty="0" smtClean="0"/>
              <a:t>Note: Doors and windows are just modelled geometrically</a:t>
            </a:r>
          </a:p>
        </p:txBody>
      </p:sp>
      <p:sp>
        <p:nvSpPr>
          <p:cNvPr id="11" name="Inhaltsplatzhalter 1"/>
          <p:cNvSpPr txBox="1">
            <a:spLocks/>
          </p:cNvSpPr>
          <p:nvPr/>
        </p:nvSpPr>
        <p:spPr>
          <a:xfrm>
            <a:off x="1676509" y="10389970"/>
            <a:ext cx="21032570" cy="1965388"/>
          </a:xfrm>
          <a:prstGeom prst="rect">
            <a:avLst/>
          </a:prstGeom>
        </p:spPr>
        <p:txBody>
          <a:bodyPr vert="horz" lIns="91440" tIns="45720" rIns="91440" bIns="45720" rtlCol="0">
            <a:normAutofit/>
          </a:bodyPr>
          <a:lstStyle>
            <a:lvl1pPr marL="895350" indent="-895350" algn="l" defTabSz="1828891" rtl="0" eaLnBrk="1" latinLnBrk="0" hangingPunct="1">
              <a:lnSpc>
                <a:spcPct val="100000"/>
              </a:lnSpc>
              <a:spcBef>
                <a:spcPts val="0"/>
              </a:spcBef>
              <a:spcAft>
                <a:spcPts val="1200"/>
              </a:spcAft>
              <a:buClr>
                <a:srgbClr val="A8C02D"/>
              </a:buClr>
              <a:buSzPct val="100000"/>
              <a:buFont typeface="Wingdings" panose="05000000000000000000" pitchFamily="2" charset="2"/>
              <a:buChar char="§"/>
              <a:defRPr sz="4800" b="0" kern="1200">
                <a:solidFill>
                  <a:schemeClr val="tx1">
                    <a:lumMod val="65000"/>
                    <a:lumOff val="35000"/>
                  </a:schemeClr>
                </a:solidFill>
                <a:latin typeface="+mn-lt"/>
                <a:ea typeface="+mn-ea"/>
                <a:cs typeface="+mn-cs"/>
              </a:defRPr>
            </a:lvl1pPr>
            <a:lvl2pPr marL="1711325" indent="-796925" algn="l" defTabSz="1828891" rtl="0" eaLnBrk="1" latinLnBrk="0" hangingPunct="1">
              <a:lnSpc>
                <a:spcPct val="100000"/>
              </a:lnSpc>
              <a:spcBef>
                <a:spcPts val="0"/>
              </a:spcBef>
              <a:spcAft>
                <a:spcPts val="1200"/>
              </a:spcAft>
              <a:buClr>
                <a:srgbClr val="A8C02D"/>
              </a:buClr>
              <a:buFont typeface="Arial" panose="020B0604020202020204" pitchFamily="34" charset="0"/>
              <a:buChar char="•"/>
              <a:defRPr sz="4000" kern="1200">
                <a:solidFill>
                  <a:schemeClr val="tx1">
                    <a:lumMod val="65000"/>
                    <a:lumOff val="35000"/>
                  </a:schemeClr>
                </a:solidFill>
                <a:latin typeface="+mj-lt"/>
                <a:ea typeface="+mn-ea"/>
                <a:cs typeface="+mn-cs"/>
              </a:defRPr>
            </a:lvl2pPr>
            <a:lvl3pPr marL="2606675" indent="-777875" algn="l" defTabSz="1828891" rtl="0" eaLnBrk="1" latinLnBrk="0" hangingPunct="1">
              <a:lnSpc>
                <a:spcPct val="100000"/>
              </a:lnSpc>
              <a:spcBef>
                <a:spcPts val="0"/>
              </a:spcBef>
              <a:spcAft>
                <a:spcPts val="1200"/>
              </a:spcAft>
              <a:buClr>
                <a:srgbClr val="A8C02D"/>
              </a:buClr>
              <a:buFont typeface="Symbol" panose="05050102010706020507" pitchFamily="18" charset="2"/>
              <a:buChar char="-"/>
              <a:defRPr sz="3200" kern="1200">
                <a:solidFill>
                  <a:schemeClr val="tx1">
                    <a:lumMod val="65000"/>
                    <a:lumOff val="35000"/>
                  </a:schemeClr>
                </a:solidFill>
                <a:latin typeface="+mj-lt"/>
                <a:ea typeface="+mn-ea"/>
                <a:cs typeface="+mn-cs"/>
              </a:defRPr>
            </a:lvl3pPr>
            <a:lvl4pPr marL="2743200" indent="0" algn="l" defTabSz="1828891" rtl="0" eaLnBrk="1" latinLnBrk="0" hangingPunct="1">
              <a:lnSpc>
                <a:spcPct val="90000"/>
              </a:lnSpc>
              <a:spcBef>
                <a:spcPts val="1000"/>
              </a:spcBef>
              <a:buFont typeface="Symbol" panose="05050102010706020507" pitchFamily="18" charset="2"/>
              <a:buNone/>
              <a:defRPr sz="3600" kern="1200">
                <a:solidFill>
                  <a:schemeClr val="tx1">
                    <a:lumMod val="65000"/>
                    <a:lumOff val="35000"/>
                  </a:schemeClr>
                </a:solidFill>
                <a:latin typeface="+mn-lt"/>
                <a:ea typeface="+mn-ea"/>
                <a:cs typeface="+mn-cs"/>
              </a:defRPr>
            </a:lvl4pPr>
            <a:lvl5pPr marL="4115006" indent="-457223" algn="l" defTabSz="1828891" rtl="0" eaLnBrk="1" latinLnBrk="0" hangingPunct="1">
              <a:lnSpc>
                <a:spcPct val="90000"/>
              </a:lnSpc>
              <a:spcBef>
                <a:spcPts val="1000"/>
              </a:spcBef>
              <a:buFont typeface="Arial" panose="020B0604020202020204" pitchFamily="34" charset="0"/>
              <a:buChar char="•"/>
              <a:defRPr sz="3600" kern="1200">
                <a:solidFill>
                  <a:schemeClr val="tx1">
                    <a:lumMod val="65000"/>
                    <a:lumOff val="35000"/>
                  </a:schemeClr>
                </a:solidFill>
                <a:latin typeface="+mn-lt"/>
                <a:ea typeface="+mn-ea"/>
                <a:cs typeface="+mn-cs"/>
              </a:defRPr>
            </a:lvl5pPr>
            <a:lvl6pPr marL="5029451" indent="-457223" algn="l" defTabSz="1828891"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897" indent="-457223" algn="l" defTabSz="1828891"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343" indent="-457223" algn="l" defTabSz="1828891"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789" indent="-457223" algn="l" defTabSz="1828891"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r>
              <a:rPr lang="en-US" dirty="0" smtClean="0"/>
              <a:t>SIG3D label: </a:t>
            </a:r>
            <a:r>
              <a:rPr lang="en-US" b="1" dirty="0" smtClean="0">
                <a:solidFill>
                  <a:schemeClr val="accent4"/>
                </a:solidFill>
              </a:rPr>
              <a:t>“LoD2”</a:t>
            </a:r>
            <a:endParaRPr lang="en-US" b="1" dirty="0">
              <a:solidFill>
                <a:schemeClr val="accent4"/>
              </a:solidFill>
            </a:endParaRPr>
          </a:p>
        </p:txBody>
      </p:sp>
    </p:spTree>
    <p:extLst>
      <p:ext uri="{BB962C8B-B14F-4D97-AF65-F5344CB8AC3E}">
        <p14:creationId xmlns:p14="http://schemas.microsoft.com/office/powerpoint/2010/main" val="269182780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Grafik 14"/>
          <p:cNvPicPr>
            <a:picLocks noChangeAspect="1"/>
          </p:cNvPicPr>
          <p:nvPr/>
        </p:nvPicPr>
        <p:blipFill>
          <a:blip r:embed="rId2"/>
          <a:stretch>
            <a:fillRect/>
          </a:stretch>
        </p:blipFill>
        <p:spPr>
          <a:xfrm>
            <a:off x="8721776" y="4557931"/>
            <a:ext cx="8285644" cy="4932948"/>
          </a:xfrm>
          <a:prstGeom prst="rect">
            <a:avLst/>
          </a:prstGeom>
        </p:spPr>
      </p:pic>
      <p:sp>
        <p:nvSpPr>
          <p:cNvPr id="3" name="Titel 2"/>
          <p:cNvSpPr>
            <a:spLocks noGrp="1"/>
          </p:cNvSpPr>
          <p:nvPr>
            <p:ph type="title"/>
          </p:nvPr>
        </p:nvSpPr>
        <p:spPr/>
        <p:txBody>
          <a:bodyPr/>
          <a:lstStyle/>
          <a:p>
            <a:r>
              <a:rPr lang="en-US" dirty="0"/>
              <a:t>Building model in LOD </a:t>
            </a:r>
            <a:r>
              <a:rPr lang="en-US" dirty="0" smtClean="0"/>
              <a:t>2</a:t>
            </a:r>
            <a:endParaRPr lang="en-US" dirty="0"/>
          </a:p>
        </p:txBody>
      </p:sp>
      <p:sp>
        <p:nvSpPr>
          <p:cNvPr id="4" name="Foliennummernplatzhalter 3"/>
          <p:cNvSpPr>
            <a:spLocks noGrp="1"/>
          </p:cNvSpPr>
          <p:nvPr>
            <p:ph type="sldNum" sz="quarter" idx="12"/>
          </p:nvPr>
        </p:nvSpPr>
        <p:spPr/>
        <p:txBody>
          <a:bodyPr/>
          <a:lstStyle/>
          <a:p>
            <a:fld id="{AC1DDCB9-F0E3-4746-84F2-95D2A8F7600E}" type="slidenum">
              <a:rPr lang="de-DE" smtClean="0"/>
              <a:pPr/>
              <a:t>19</a:t>
            </a:fld>
            <a:endParaRPr lang="de-DE" dirty="0"/>
          </a:p>
        </p:txBody>
      </p:sp>
      <p:sp>
        <p:nvSpPr>
          <p:cNvPr id="5" name="Fußzeilenplatzhalter 4"/>
          <p:cNvSpPr>
            <a:spLocks noGrp="1"/>
          </p:cNvSpPr>
          <p:nvPr>
            <p:ph type="ftr" sz="quarter" idx="11"/>
          </p:nvPr>
        </p:nvSpPr>
        <p:spPr/>
        <p:txBody>
          <a:bodyPr/>
          <a:lstStyle/>
          <a:p>
            <a:r>
              <a:rPr lang="en-US" smtClean="0"/>
              <a:t>C. Nagel: Revision of the CityGML LOD concept</a:t>
            </a:r>
            <a:endParaRPr lang="de-DE" dirty="0"/>
          </a:p>
        </p:txBody>
      </p:sp>
      <p:sp>
        <p:nvSpPr>
          <p:cNvPr id="2" name="Rechteck 1"/>
          <p:cNvSpPr/>
          <p:nvPr/>
        </p:nvSpPr>
        <p:spPr>
          <a:xfrm>
            <a:off x="0" y="2048256"/>
            <a:ext cx="1524000" cy="10479024"/>
          </a:xfrm>
          <a:prstGeom prst="rect">
            <a:avLst/>
          </a:prstGeom>
          <a:solidFill>
            <a:schemeClr val="accent6">
              <a:lumMod val="20000"/>
              <a:lumOff val="8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8000" b="1" dirty="0">
                <a:solidFill>
                  <a:srgbClr val="A8C02D"/>
                </a:solidFill>
                <a:ea typeface="+mj-ea"/>
                <a:cs typeface="+mj-cs"/>
              </a:rPr>
              <a:t>Our</a:t>
            </a:r>
            <a:r>
              <a:rPr lang="en-US" sz="8000" dirty="0">
                <a:solidFill>
                  <a:schemeClr val="tx1">
                    <a:lumMod val="50000"/>
                    <a:lumOff val="50000"/>
                  </a:schemeClr>
                </a:solidFill>
              </a:rPr>
              <a:t> </a:t>
            </a:r>
            <a:r>
              <a:rPr lang="en-US" sz="8000" b="1" dirty="0">
                <a:solidFill>
                  <a:srgbClr val="A8C02D"/>
                </a:solidFill>
                <a:ea typeface="+mj-ea"/>
                <a:cs typeface="+mj-cs"/>
              </a:rPr>
              <a:t>proposal</a:t>
            </a:r>
          </a:p>
        </p:txBody>
      </p:sp>
      <p:sp>
        <p:nvSpPr>
          <p:cNvPr id="10" name="Inhaltsplatzhalter 1"/>
          <p:cNvSpPr>
            <a:spLocks noGrp="1"/>
          </p:cNvSpPr>
          <p:nvPr>
            <p:ph idx="1"/>
          </p:nvPr>
        </p:nvSpPr>
        <p:spPr>
          <a:xfrm>
            <a:off x="1676509" y="2290126"/>
            <a:ext cx="21032570" cy="1858541"/>
          </a:xfrm>
        </p:spPr>
        <p:txBody>
          <a:bodyPr>
            <a:normAutofit/>
          </a:bodyPr>
          <a:lstStyle/>
          <a:p>
            <a:r>
              <a:rPr lang="en-US" dirty="0" smtClean="0"/>
              <a:t>Example 1: </a:t>
            </a:r>
            <a:r>
              <a:rPr lang="en-US" dirty="0"/>
              <a:t>LOD 2 exterior shell without interior structure</a:t>
            </a:r>
          </a:p>
          <a:p>
            <a:pPr lvl="1"/>
            <a:r>
              <a:rPr lang="en-US" dirty="0"/>
              <a:t>Note: Doors and windows are just modelled geometrically</a:t>
            </a:r>
          </a:p>
        </p:txBody>
      </p:sp>
      <p:sp>
        <p:nvSpPr>
          <p:cNvPr id="11" name="Inhaltsplatzhalter 1"/>
          <p:cNvSpPr txBox="1">
            <a:spLocks/>
          </p:cNvSpPr>
          <p:nvPr/>
        </p:nvSpPr>
        <p:spPr>
          <a:xfrm>
            <a:off x="1676509" y="10389970"/>
            <a:ext cx="21032570" cy="1965388"/>
          </a:xfrm>
          <a:prstGeom prst="rect">
            <a:avLst/>
          </a:prstGeom>
        </p:spPr>
        <p:txBody>
          <a:bodyPr vert="horz" lIns="91440" tIns="45720" rIns="91440" bIns="45720" rtlCol="0">
            <a:normAutofit/>
          </a:bodyPr>
          <a:lstStyle>
            <a:lvl1pPr marL="895350" indent="-895350" algn="l" defTabSz="1828891" rtl="0" eaLnBrk="1" latinLnBrk="0" hangingPunct="1">
              <a:lnSpc>
                <a:spcPct val="100000"/>
              </a:lnSpc>
              <a:spcBef>
                <a:spcPts val="0"/>
              </a:spcBef>
              <a:spcAft>
                <a:spcPts val="1200"/>
              </a:spcAft>
              <a:buClr>
                <a:srgbClr val="A8C02D"/>
              </a:buClr>
              <a:buSzPct val="100000"/>
              <a:buFont typeface="Wingdings" panose="05000000000000000000" pitchFamily="2" charset="2"/>
              <a:buChar char="§"/>
              <a:defRPr sz="4800" b="0" kern="1200">
                <a:solidFill>
                  <a:schemeClr val="tx1">
                    <a:lumMod val="65000"/>
                    <a:lumOff val="35000"/>
                  </a:schemeClr>
                </a:solidFill>
                <a:latin typeface="+mn-lt"/>
                <a:ea typeface="+mn-ea"/>
                <a:cs typeface="+mn-cs"/>
              </a:defRPr>
            </a:lvl1pPr>
            <a:lvl2pPr marL="1711325" indent="-796925" algn="l" defTabSz="1828891" rtl="0" eaLnBrk="1" latinLnBrk="0" hangingPunct="1">
              <a:lnSpc>
                <a:spcPct val="100000"/>
              </a:lnSpc>
              <a:spcBef>
                <a:spcPts val="0"/>
              </a:spcBef>
              <a:spcAft>
                <a:spcPts val="1200"/>
              </a:spcAft>
              <a:buClr>
                <a:srgbClr val="A8C02D"/>
              </a:buClr>
              <a:buFont typeface="Arial" panose="020B0604020202020204" pitchFamily="34" charset="0"/>
              <a:buChar char="•"/>
              <a:defRPr sz="4000" kern="1200">
                <a:solidFill>
                  <a:schemeClr val="tx1">
                    <a:lumMod val="65000"/>
                    <a:lumOff val="35000"/>
                  </a:schemeClr>
                </a:solidFill>
                <a:latin typeface="+mj-lt"/>
                <a:ea typeface="+mn-ea"/>
                <a:cs typeface="+mn-cs"/>
              </a:defRPr>
            </a:lvl2pPr>
            <a:lvl3pPr marL="2606675" indent="-777875" algn="l" defTabSz="1828891" rtl="0" eaLnBrk="1" latinLnBrk="0" hangingPunct="1">
              <a:lnSpc>
                <a:spcPct val="100000"/>
              </a:lnSpc>
              <a:spcBef>
                <a:spcPts val="0"/>
              </a:spcBef>
              <a:spcAft>
                <a:spcPts val="1200"/>
              </a:spcAft>
              <a:buClr>
                <a:srgbClr val="A8C02D"/>
              </a:buClr>
              <a:buFont typeface="Symbol" panose="05050102010706020507" pitchFamily="18" charset="2"/>
              <a:buChar char="-"/>
              <a:defRPr sz="3200" kern="1200">
                <a:solidFill>
                  <a:schemeClr val="tx1">
                    <a:lumMod val="65000"/>
                    <a:lumOff val="35000"/>
                  </a:schemeClr>
                </a:solidFill>
                <a:latin typeface="+mj-lt"/>
                <a:ea typeface="+mn-ea"/>
                <a:cs typeface="+mn-cs"/>
              </a:defRPr>
            </a:lvl3pPr>
            <a:lvl4pPr marL="2743200" indent="0" algn="l" defTabSz="1828891" rtl="0" eaLnBrk="1" latinLnBrk="0" hangingPunct="1">
              <a:lnSpc>
                <a:spcPct val="90000"/>
              </a:lnSpc>
              <a:spcBef>
                <a:spcPts val="1000"/>
              </a:spcBef>
              <a:buFont typeface="Symbol" panose="05050102010706020507" pitchFamily="18" charset="2"/>
              <a:buNone/>
              <a:defRPr sz="3600" kern="1200">
                <a:solidFill>
                  <a:schemeClr val="tx1">
                    <a:lumMod val="65000"/>
                    <a:lumOff val="35000"/>
                  </a:schemeClr>
                </a:solidFill>
                <a:latin typeface="+mn-lt"/>
                <a:ea typeface="+mn-ea"/>
                <a:cs typeface="+mn-cs"/>
              </a:defRPr>
            </a:lvl4pPr>
            <a:lvl5pPr marL="4115006" indent="-457223" algn="l" defTabSz="1828891" rtl="0" eaLnBrk="1" latinLnBrk="0" hangingPunct="1">
              <a:lnSpc>
                <a:spcPct val="90000"/>
              </a:lnSpc>
              <a:spcBef>
                <a:spcPts val="1000"/>
              </a:spcBef>
              <a:buFont typeface="Arial" panose="020B0604020202020204" pitchFamily="34" charset="0"/>
              <a:buChar char="•"/>
              <a:defRPr sz="3600" kern="1200">
                <a:solidFill>
                  <a:schemeClr val="tx1">
                    <a:lumMod val="65000"/>
                    <a:lumOff val="35000"/>
                  </a:schemeClr>
                </a:solidFill>
                <a:latin typeface="+mn-lt"/>
                <a:ea typeface="+mn-ea"/>
                <a:cs typeface="+mn-cs"/>
              </a:defRPr>
            </a:lvl5pPr>
            <a:lvl6pPr marL="5029451" indent="-457223" algn="l" defTabSz="1828891"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897" indent="-457223" algn="l" defTabSz="1828891"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343" indent="-457223" algn="l" defTabSz="1828891"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789" indent="-457223" algn="l" defTabSz="1828891"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r>
              <a:rPr lang="en-US" dirty="0" smtClean="0"/>
              <a:t>This is simply a </a:t>
            </a:r>
            <a:r>
              <a:rPr lang="en-US" dirty="0" smtClean="0">
                <a:solidFill>
                  <a:schemeClr val="accent4"/>
                </a:solidFill>
              </a:rPr>
              <a:t>Building</a:t>
            </a:r>
            <a:r>
              <a:rPr lang="en-US" dirty="0" smtClean="0"/>
              <a:t> feature in LOD 2</a:t>
            </a:r>
            <a:endParaRPr lang="en-US" b="1" dirty="0">
              <a:solidFill>
                <a:schemeClr val="accent4"/>
              </a:solidFill>
            </a:endParaRPr>
          </a:p>
        </p:txBody>
      </p:sp>
      <p:sp>
        <p:nvSpPr>
          <p:cNvPr id="18" name="Textfeld 17"/>
          <p:cNvSpPr txBox="1"/>
          <p:nvPr/>
        </p:nvSpPr>
        <p:spPr>
          <a:xfrm>
            <a:off x="3937509" y="5486400"/>
            <a:ext cx="5370547" cy="1323439"/>
          </a:xfrm>
          <a:prstGeom prst="rect">
            <a:avLst/>
          </a:prstGeom>
          <a:noFill/>
        </p:spPr>
        <p:txBody>
          <a:bodyPr wrap="square" rtlCol="0">
            <a:spAutoFit/>
          </a:bodyPr>
          <a:lstStyle/>
          <a:p>
            <a:pPr algn="ctr"/>
            <a:r>
              <a:rPr lang="en-US" sz="4000" dirty="0" smtClean="0">
                <a:solidFill>
                  <a:schemeClr val="tx1">
                    <a:lumMod val="65000"/>
                    <a:lumOff val="35000"/>
                  </a:schemeClr>
                </a:solidFill>
              </a:rPr>
              <a:t>Building (outer shell) in LOD 2</a:t>
            </a:r>
            <a:endParaRPr lang="en-US" sz="4000" dirty="0">
              <a:solidFill>
                <a:schemeClr val="tx1">
                  <a:lumMod val="65000"/>
                  <a:lumOff val="35000"/>
                </a:schemeClr>
              </a:solidFill>
            </a:endParaRPr>
          </a:p>
        </p:txBody>
      </p:sp>
      <p:cxnSp>
        <p:nvCxnSpPr>
          <p:cNvPr id="19" name="Gerade Verbindung mit Pfeil 18"/>
          <p:cNvCxnSpPr/>
          <p:nvPr/>
        </p:nvCxnSpPr>
        <p:spPr>
          <a:xfrm>
            <a:off x="7893698" y="6419462"/>
            <a:ext cx="1578447" cy="439332"/>
          </a:xfrm>
          <a:prstGeom prst="straightConnector1">
            <a:avLst/>
          </a:prstGeom>
          <a:ln w="63500">
            <a:solidFill>
              <a:schemeClr val="accent2"/>
            </a:solidFill>
            <a:tailEnd type="triangl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5977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Inhaltsplatzhalter 7"/>
          <p:cNvSpPr>
            <a:spLocks noGrp="1"/>
          </p:cNvSpPr>
          <p:nvPr>
            <p:ph idx="1"/>
          </p:nvPr>
        </p:nvSpPr>
        <p:spPr/>
        <p:txBody>
          <a:bodyPr/>
          <a:lstStyle/>
          <a:p>
            <a:r>
              <a:rPr lang="de-DE" dirty="0" smtClean="0"/>
              <a:t>General </a:t>
            </a:r>
            <a:r>
              <a:rPr lang="de-DE" dirty="0" err="1"/>
              <a:t>i</a:t>
            </a:r>
            <a:r>
              <a:rPr lang="de-DE" dirty="0" err="1" smtClean="0"/>
              <a:t>dea</a:t>
            </a:r>
            <a:endParaRPr lang="de-DE" dirty="0" smtClean="0"/>
          </a:p>
          <a:p>
            <a:r>
              <a:rPr lang="de-DE" dirty="0" smtClean="0"/>
              <a:t>UML </a:t>
            </a:r>
            <a:r>
              <a:rPr lang="de-DE" dirty="0" err="1" smtClean="0"/>
              <a:t>realization</a:t>
            </a:r>
            <a:r>
              <a:rPr lang="de-DE" dirty="0" smtClean="0"/>
              <a:t> (</a:t>
            </a:r>
            <a:r>
              <a:rPr lang="de-DE" dirty="0" err="1" smtClean="0"/>
              <a:t>first</a:t>
            </a:r>
            <a:r>
              <a:rPr lang="de-DE" dirty="0" smtClean="0"/>
              <a:t> </a:t>
            </a:r>
            <a:r>
              <a:rPr lang="de-DE" dirty="0" err="1" smtClean="0"/>
              <a:t>draft</a:t>
            </a:r>
            <a:r>
              <a:rPr lang="de-DE" dirty="0" smtClean="0"/>
              <a:t>…)</a:t>
            </a:r>
          </a:p>
          <a:p>
            <a:r>
              <a:rPr lang="de-DE" dirty="0" err="1" smtClean="0"/>
              <a:t>Examples</a:t>
            </a:r>
            <a:endParaRPr lang="de-DE" dirty="0" smtClean="0"/>
          </a:p>
          <a:p>
            <a:endParaRPr lang="de-DE" dirty="0"/>
          </a:p>
        </p:txBody>
      </p:sp>
      <p:sp>
        <p:nvSpPr>
          <p:cNvPr id="7" name="Titel 6"/>
          <p:cNvSpPr>
            <a:spLocks noGrp="1"/>
          </p:cNvSpPr>
          <p:nvPr>
            <p:ph type="title"/>
          </p:nvPr>
        </p:nvSpPr>
        <p:spPr/>
        <p:txBody>
          <a:bodyPr/>
          <a:lstStyle/>
          <a:p>
            <a:r>
              <a:rPr lang="de-DE" dirty="0" smtClean="0"/>
              <a:t>Part 1: </a:t>
            </a:r>
            <a:r>
              <a:rPr lang="de-DE" dirty="0" err="1" smtClean="0"/>
              <a:t>Our</a:t>
            </a:r>
            <a:r>
              <a:rPr lang="de-DE" dirty="0" smtClean="0"/>
              <a:t> </a:t>
            </a:r>
            <a:r>
              <a:rPr lang="de-DE" dirty="0" err="1" smtClean="0"/>
              <a:t>proposal</a:t>
            </a:r>
            <a:endParaRPr lang="de-DE" dirty="0"/>
          </a:p>
        </p:txBody>
      </p:sp>
    </p:spTree>
    <p:extLst>
      <p:ext uri="{BB962C8B-B14F-4D97-AF65-F5344CB8AC3E}">
        <p14:creationId xmlns:p14="http://schemas.microsoft.com/office/powerpoint/2010/main" val="349515675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en-US" dirty="0" smtClean="0"/>
              <a:t>Building model in LOD 2</a:t>
            </a:r>
            <a:endParaRPr lang="en-US" dirty="0"/>
          </a:p>
        </p:txBody>
      </p:sp>
      <p:sp>
        <p:nvSpPr>
          <p:cNvPr id="4" name="Foliennummernplatzhalter 3"/>
          <p:cNvSpPr>
            <a:spLocks noGrp="1"/>
          </p:cNvSpPr>
          <p:nvPr>
            <p:ph type="sldNum" sz="quarter" idx="12"/>
          </p:nvPr>
        </p:nvSpPr>
        <p:spPr/>
        <p:txBody>
          <a:bodyPr/>
          <a:lstStyle/>
          <a:p>
            <a:fld id="{AC1DDCB9-F0E3-4746-84F2-95D2A8F7600E}" type="slidenum">
              <a:rPr lang="de-DE" smtClean="0"/>
              <a:pPr/>
              <a:t>20</a:t>
            </a:fld>
            <a:endParaRPr lang="de-DE" dirty="0"/>
          </a:p>
        </p:txBody>
      </p:sp>
      <p:sp>
        <p:nvSpPr>
          <p:cNvPr id="5" name="Fußzeilenplatzhalter 4"/>
          <p:cNvSpPr>
            <a:spLocks noGrp="1"/>
          </p:cNvSpPr>
          <p:nvPr>
            <p:ph type="ftr" sz="quarter" idx="11"/>
          </p:nvPr>
        </p:nvSpPr>
        <p:spPr/>
        <p:txBody>
          <a:bodyPr/>
          <a:lstStyle/>
          <a:p>
            <a:r>
              <a:rPr lang="en-US" smtClean="0"/>
              <a:t>C. Nagel: Revision of the CityGML LOD concept</a:t>
            </a:r>
            <a:endParaRPr lang="de-DE" dirty="0"/>
          </a:p>
        </p:txBody>
      </p:sp>
      <p:sp>
        <p:nvSpPr>
          <p:cNvPr id="10" name="Inhaltsplatzhalter 1"/>
          <p:cNvSpPr>
            <a:spLocks noGrp="1"/>
          </p:cNvSpPr>
          <p:nvPr>
            <p:ph idx="1"/>
          </p:nvPr>
        </p:nvSpPr>
        <p:spPr>
          <a:xfrm>
            <a:off x="1676509" y="2290126"/>
            <a:ext cx="21032570" cy="1858541"/>
          </a:xfrm>
        </p:spPr>
        <p:txBody>
          <a:bodyPr>
            <a:normAutofit/>
          </a:bodyPr>
          <a:lstStyle/>
          <a:p>
            <a:r>
              <a:rPr lang="en-US" dirty="0" smtClean="0"/>
              <a:t>Example 2: LOD 2 exterior shell with LOD 2 rooms</a:t>
            </a:r>
          </a:p>
          <a:p>
            <a:pPr lvl="1"/>
            <a:r>
              <a:rPr lang="en-US" dirty="0"/>
              <a:t>Note: Doors and windows are just modelled geometrically</a:t>
            </a:r>
          </a:p>
          <a:p>
            <a:pPr lvl="1"/>
            <a:endParaRPr lang="en-US" dirty="0" smtClean="0"/>
          </a:p>
        </p:txBody>
      </p:sp>
      <p:sp>
        <p:nvSpPr>
          <p:cNvPr id="11" name="Inhaltsplatzhalter 1"/>
          <p:cNvSpPr txBox="1">
            <a:spLocks/>
          </p:cNvSpPr>
          <p:nvPr/>
        </p:nvSpPr>
        <p:spPr>
          <a:xfrm>
            <a:off x="1676509" y="10389970"/>
            <a:ext cx="21032570" cy="1965388"/>
          </a:xfrm>
          <a:prstGeom prst="rect">
            <a:avLst/>
          </a:prstGeom>
        </p:spPr>
        <p:txBody>
          <a:bodyPr vert="horz" lIns="91440" tIns="45720" rIns="91440" bIns="45720" rtlCol="0">
            <a:normAutofit/>
          </a:bodyPr>
          <a:lstStyle>
            <a:lvl1pPr marL="895350" indent="-895350" algn="l" defTabSz="1828891" rtl="0" eaLnBrk="1" latinLnBrk="0" hangingPunct="1">
              <a:lnSpc>
                <a:spcPct val="100000"/>
              </a:lnSpc>
              <a:spcBef>
                <a:spcPts val="0"/>
              </a:spcBef>
              <a:spcAft>
                <a:spcPts val="1200"/>
              </a:spcAft>
              <a:buClr>
                <a:srgbClr val="A8C02D"/>
              </a:buClr>
              <a:buSzPct val="100000"/>
              <a:buFont typeface="Wingdings" panose="05000000000000000000" pitchFamily="2" charset="2"/>
              <a:buChar char="§"/>
              <a:defRPr sz="4800" b="0" kern="1200">
                <a:solidFill>
                  <a:schemeClr val="tx1">
                    <a:lumMod val="65000"/>
                    <a:lumOff val="35000"/>
                  </a:schemeClr>
                </a:solidFill>
                <a:latin typeface="+mn-lt"/>
                <a:ea typeface="+mn-ea"/>
                <a:cs typeface="+mn-cs"/>
              </a:defRPr>
            </a:lvl1pPr>
            <a:lvl2pPr marL="1711325" indent="-796925" algn="l" defTabSz="1828891" rtl="0" eaLnBrk="1" latinLnBrk="0" hangingPunct="1">
              <a:lnSpc>
                <a:spcPct val="100000"/>
              </a:lnSpc>
              <a:spcBef>
                <a:spcPts val="0"/>
              </a:spcBef>
              <a:spcAft>
                <a:spcPts val="1200"/>
              </a:spcAft>
              <a:buClr>
                <a:srgbClr val="A8C02D"/>
              </a:buClr>
              <a:buFont typeface="Arial" panose="020B0604020202020204" pitchFamily="34" charset="0"/>
              <a:buChar char="•"/>
              <a:defRPr sz="4000" kern="1200">
                <a:solidFill>
                  <a:schemeClr val="tx1">
                    <a:lumMod val="65000"/>
                    <a:lumOff val="35000"/>
                  </a:schemeClr>
                </a:solidFill>
                <a:latin typeface="+mj-lt"/>
                <a:ea typeface="+mn-ea"/>
                <a:cs typeface="+mn-cs"/>
              </a:defRPr>
            </a:lvl2pPr>
            <a:lvl3pPr marL="2606675" indent="-777875" algn="l" defTabSz="1828891" rtl="0" eaLnBrk="1" latinLnBrk="0" hangingPunct="1">
              <a:lnSpc>
                <a:spcPct val="100000"/>
              </a:lnSpc>
              <a:spcBef>
                <a:spcPts val="0"/>
              </a:spcBef>
              <a:spcAft>
                <a:spcPts val="1200"/>
              </a:spcAft>
              <a:buClr>
                <a:srgbClr val="A8C02D"/>
              </a:buClr>
              <a:buFont typeface="Symbol" panose="05050102010706020507" pitchFamily="18" charset="2"/>
              <a:buChar char="-"/>
              <a:defRPr sz="3200" kern="1200">
                <a:solidFill>
                  <a:schemeClr val="tx1">
                    <a:lumMod val="65000"/>
                    <a:lumOff val="35000"/>
                  </a:schemeClr>
                </a:solidFill>
                <a:latin typeface="+mj-lt"/>
                <a:ea typeface="+mn-ea"/>
                <a:cs typeface="+mn-cs"/>
              </a:defRPr>
            </a:lvl3pPr>
            <a:lvl4pPr marL="2743200" indent="0" algn="l" defTabSz="1828891" rtl="0" eaLnBrk="1" latinLnBrk="0" hangingPunct="1">
              <a:lnSpc>
                <a:spcPct val="90000"/>
              </a:lnSpc>
              <a:spcBef>
                <a:spcPts val="1000"/>
              </a:spcBef>
              <a:buFont typeface="Symbol" panose="05050102010706020507" pitchFamily="18" charset="2"/>
              <a:buNone/>
              <a:defRPr sz="3600" kern="1200">
                <a:solidFill>
                  <a:schemeClr val="tx1">
                    <a:lumMod val="65000"/>
                    <a:lumOff val="35000"/>
                  </a:schemeClr>
                </a:solidFill>
                <a:latin typeface="+mn-lt"/>
                <a:ea typeface="+mn-ea"/>
                <a:cs typeface="+mn-cs"/>
              </a:defRPr>
            </a:lvl4pPr>
            <a:lvl5pPr marL="4115006" indent="-457223" algn="l" defTabSz="1828891" rtl="0" eaLnBrk="1" latinLnBrk="0" hangingPunct="1">
              <a:lnSpc>
                <a:spcPct val="90000"/>
              </a:lnSpc>
              <a:spcBef>
                <a:spcPts val="1000"/>
              </a:spcBef>
              <a:buFont typeface="Arial" panose="020B0604020202020204" pitchFamily="34" charset="0"/>
              <a:buChar char="•"/>
              <a:defRPr sz="3600" kern="1200">
                <a:solidFill>
                  <a:schemeClr val="tx1">
                    <a:lumMod val="65000"/>
                    <a:lumOff val="35000"/>
                  </a:schemeClr>
                </a:solidFill>
                <a:latin typeface="+mn-lt"/>
                <a:ea typeface="+mn-ea"/>
                <a:cs typeface="+mn-cs"/>
              </a:defRPr>
            </a:lvl5pPr>
            <a:lvl6pPr marL="5029451" indent="-457223" algn="l" defTabSz="1828891"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897" indent="-457223" algn="l" defTabSz="1828891"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343" indent="-457223" algn="l" defTabSz="1828891"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789" indent="-457223" algn="l" defTabSz="1828891"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r>
              <a:rPr lang="en-US" dirty="0" smtClean="0"/>
              <a:t>SIG3D label: </a:t>
            </a:r>
            <a:r>
              <a:rPr lang="en-US" b="1" dirty="0" smtClean="0">
                <a:solidFill>
                  <a:schemeClr val="accent4"/>
                </a:solidFill>
              </a:rPr>
              <a:t>“LoD2.2”</a:t>
            </a:r>
            <a:endParaRPr lang="en-US" b="1" dirty="0">
              <a:solidFill>
                <a:schemeClr val="accent4"/>
              </a:solidFill>
            </a:endParaRPr>
          </a:p>
        </p:txBody>
      </p:sp>
      <p:pic>
        <p:nvPicPr>
          <p:cNvPr id="12" name="Grafik 11"/>
          <p:cNvPicPr>
            <a:picLocks noChangeAspect="1"/>
          </p:cNvPicPr>
          <p:nvPr/>
        </p:nvPicPr>
        <p:blipFill>
          <a:blip r:embed="rId2"/>
          <a:stretch>
            <a:fillRect/>
          </a:stretch>
        </p:blipFill>
        <p:spPr>
          <a:xfrm>
            <a:off x="9054965" y="4316876"/>
            <a:ext cx="7720676" cy="5083833"/>
          </a:xfrm>
          <a:prstGeom prst="rect">
            <a:avLst/>
          </a:prstGeom>
        </p:spPr>
      </p:pic>
      <p:sp>
        <p:nvSpPr>
          <p:cNvPr id="13" name="Rechteck 12"/>
          <p:cNvSpPr/>
          <p:nvPr/>
        </p:nvSpPr>
        <p:spPr>
          <a:xfrm>
            <a:off x="0" y="2048256"/>
            <a:ext cx="1524000" cy="10479024"/>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8000" dirty="0" smtClean="0">
                <a:solidFill>
                  <a:schemeClr val="accent2">
                    <a:lumMod val="75000"/>
                  </a:schemeClr>
                </a:solidFill>
              </a:rPr>
              <a:t>SIG3D</a:t>
            </a:r>
            <a:endParaRPr lang="en-US" sz="8000" dirty="0">
              <a:solidFill>
                <a:schemeClr val="accent2">
                  <a:lumMod val="75000"/>
                </a:schemeClr>
              </a:solidFill>
            </a:endParaRPr>
          </a:p>
        </p:txBody>
      </p:sp>
    </p:spTree>
    <p:extLst>
      <p:ext uri="{BB962C8B-B14F-4D97-AF65-F5344CB8AC3E}">
        <p14:creationId xmlns:p14="http://schemas.microsoft.com/office/powerpoint/2010/main" val="5200294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Grafik 12"/>
          <p:cNvPicPr>
            <a:picLocks noChangeAspect="1"/>
          </p:cNvPicPr>
          <p:nvPr/>
        </p:nvPicPr>
        <p:blipFill>
          <a:blip r:embed="rId2"/>
          <a:stretch>
            <a:fillRect/>
          </a:stretch>
        </p:blipFill>
        <p:spPr>
          <a:xfrm>
            <a:off x="9054965" y="4316876"/>
            <a:ext cx="7720676" cy="5083833"/>
          </a:xfrm>
          <a:prstGeom prst="rect">
            <a:avLst/>
          </a:prstGeom>
        </p:spPr>
      </p:pic>
      <p:sp>
        <p:nvSpPr>
          <p:cNvPr id="3" name="Titel 2"/>
          <p:cNvSpPr>
            <a:spLocks noGrp="1"/>
          </p:cNvSpPr>
          <p:nvPr>
            <p:ph type="title"/>
          </p:nvPr>
        </p:nvSpPr>
        <p:spPr/>
        <p:txBody>
          <a:bodyPr/>
          <a:lstStyle/>
          <a:p>
            <a:r>
              <a:rPr lang="en-US" dirty="0"/>
              <a:t>Building model in LOD </a:t>
            </a:r>
            <a:r>
              <a:rPr lang="en-US" dirty="0" smtClean="0"/>
              <a:t>2</a:t>
            </a:r>
            <a:endParaRPr lang="en-US" dirty="0"/>
          </a:p>
        </p:txBody>
      </p:sp>
      <p:sp>
        <p:nvSpPr>
          <p:cNvPr id="4" name="Foliennummernplatzhalter 3"/>
          <p:cNvSpPr>
            <a:spLocks noGrp="1"/>
          </p:cNvSpPr>
          <p:nvPr>
            <p:ph type="sldNum" sz="quarter" idx="12"/>
          </p:nvPr>
        </p:nvSpPr>
        <p:spPr/>
        <p:txBody>
          <a:bodyPr/>
          <a:lstStyle/>
          <a:p>
            <a:fld id="{AC1DDCB9-F0E3-4746-84F2-95D2A8F7600E}" type="slidenum">
              <a:rPr lang="de-DE" smtClean="0"/>
              <a:pPr/>
              <a:t>21</a:t>
            </a:fld>
            <a:endParaRPr lang="de-DE" dirty="0"/>
          </a:p>
        </p:txBody>
      </p:sp>
      <p:sp>
        <p:nvSpPr>
          <p:cNvPr id="5" name="Fußzeilenplatzhalter 4"/>
          <p:cNvSpPr>
            <a:spLocks noGrp="1"/>
          </p:cNvSpPr>
          <p:nvPr>
            <p:ph type="ftr" sz="quarter" idx="11"/>
          </p:nvPr>
        </p:nvSpPr>
        <p:spPr/>
        <p:txBody>
          <a:bodyPr/>
          <a:lstStyle/>
          <a:p>
            <a:r>
              <a:rPr lang="en-US" smtClean="0"/>
              <a:t>C. Nagel: Revision of the CityGML LOD concept</a:t>
            </a:r>
            <a:endParaRPr lang="de-DE" dirty="0"/>
          </a:p>
        </p:txBody>
      </p:sp>
      <p:sp>
        <p:nvSpPr>
          <p:cNvPr id="10" name="Inhaltsplatzhalter 1"/>
          <p:cNvSpPr>
            <a:spLocks noGrp="1"/>
          </p:cNvSpPr>
          <p:nvPr>
            <p:ph idx="1"/>
          </p:nvPr>
        </p:nvSpPr>
        <p:spPr>
          <a:xfrm>
            <a:off x="1676509" y="2290126"/>
            <a:ext cx="21032570" cy="1858541"/>
          </a:xfrm>
        </p:spPr>
        <p:txBody>
          <a:bodyPr>
            <a:normAutofit/>
          </a:bodyPr>
          <a:lstStyle/>
          <a:p>
            <a:r>
              <a:rPr lang="en-US" dirty="0" smtClean="0"/>
              <a:t>Example 2: </a:t>
            </a:r>
            <a:r>
              <a:rPr lang="en-US" dirty="0"/>
              <a:t>LOD 2 exterior shell with LOD 2 </a:t>
            </a:r>
            <a:r>
              <a:rPr lang="en-US" dirty="0" smtClean="0"/>
              <a:t>rooms</a:t>
            </a:r>
          </a:p>
          <a:p>
            <a:pPr lvl="1"/>
            <a:r>
              <a:rPr lang="en-US" dirty="0"/>
              <a:t>Note: Doors and windows are just modelled geometrically</a:t>
            </a:r>
          </a:p>
          <a:p>
            <a:pPr lvl="1"/>
            <a:endParaRPr lang="en-US" dirty="0"/>
          </a:p>
        </p:txBody>
      </p:sp>
      <p:sp>
        <p:nvSpPr>
          <p:cNvPr id="11" name="Inhaltsplatzhalter 1"/>
          <p:cNvSpPr txBox="1">
            <a:spLocks/>
          </p:cNvSpPr>
          <p:nvPr/>
        </p:nvSpPr>
        <p:spPr>
          <a:xfrm>
            <a:off x="1676509" y="10389970"/>
            <a:ext cx="21032570" cy="1965388"/>
          </a:xfrm>
          <a:prstGeom prst="rect">
            <a:avLst/>
          </a:prstGeom>
        </p:spPr>
        <p:txBody>
          <a:bodyPr vert="horz" lIns="91440" tIns="45720" rIns="91440" bIns="45720" rtlCol="0">
            <a:normAutofit/>
          </a:bodyPr>
          <a:lstStyle>
            <a:lvl1pPr marL="895350" indent="-895350" algn="l" defTabSz="1828891" rtl="0" eaLnBrk="1" latinLnBrk="0" hangingPunct="1">
              <a:lnSpc>
                <a:spcPct val="100000"/>
              </a:lnSpc>
              <a:spcBef>
                <a:spcPts val="0"/>
              </a:spcBef>
              <a:spcAft>
                <a:spcPts val="1200"/>
              </a:spcAft>
              <a:buClr>
                <a:srgbClr val="A8C02D"/>
              </a:buClr>
              <a:buSzPct val="100000"/>
              <a:buFont typeface="Wingdings" panose="05000000000000000000" pitchFamily="2" charset="2"/>
              <a:buChar char="§"/>
              <a:defRPr sz="4800" b="0" kern="1200">
                <a:solidFill>
                  <a:schemeClr val="tx1">
                    <a:lumMod val="65000"/>
                    <a:lumOff val="35000"/>
                  </a:schemeClr>
                </a:solidFill>
                <a:latin typeface="+mn-lt"/>
                <a:ea typeface="+mn-ea"/>
                <a:cs typeface="+mn-cs"/>
              </a:defRPr>
            </a:lvl1pPr>
            <a:lvl2pPr marL="1711325" indent="-796925" algn="l" defTabSz="1828891" rtl="0" eaLnBrk="1" latinLnBrk="0" hangingPunct="1">
              <a:lnSpc>
                <a:spcPct val="100000"/>
              </a:lnSpc>
              <a:spcBef>
                <a:spcPts val="0"/>
              </a:spcBef>
              <a:spcAft>
                <a:spcPts val="1200"/>
              </a:spcAft>
              <a:buClr>
                <a:srgbClr val="A8C02D"/>
              </a:buClr>
              <a:buFont typeface="Arial" panose="020B0604020202020204" pitchFamily="34" charset="0"/>
              <a:buChar char="•"/>
              <a:defRPr sz="4000" kern="1200">
                <a:solidFill>
                  <a:schemeClr val="tx1">
                    <a:lumMod val="65000"/>
                    <a:lumOff val="35000"/>
                  </a:schemeClr>
                </a:solidFill>
                <a:latin typeface="+mj-lt"/>
                <a:ea typeface="+mn-ea"/>
                <a:cs typeface="+mn-cs"/>
              </a:defRPr>
            </a:lvl2pPr>
            <a:lvl3pPr marL="2606675" indent="-777875" algn="l" defTabSz="1828891" rtl="0" eaLnBrk="1" latinLnBrk="0" hangingPunct="1">
              <a:lnSpc>
                <a:spcPct val="100000"/>
              </a:lnSpc>
              <a:spcBef>
                <a:spcPts val="0"/>
              </a:spcBef>
              <a:spcAft>
                <a:spcPts val="1200"/>
              </a:spcAft>
              <a:buClr>
                <a:srgbClr val="A8C02D"/>
              </a:buClr>
              <a:buFont typeface="Symbol" panose="05050102010706020507" pitchFamily="18" charset="2"/>
              <a:buChar char="-"/>
              <a:defRPr sz="3200" kern="1200">
                <a:solidFill>
                  <a:schemeClr val="tx1">
                    <a:lumMod val="65000"/>
                    <a:lumOff val="35000"/>
                  </a:schemeClr>
                </a:solidFill>
                <a:latin typeface="+mj-lt"/>
                <a:ea typeface="+mn-ea"/>
                <a:cs typeface="+mn-cs"/>
              </a:defRPr>
            </a:lvl3pPr>
            <a:lvl4pPr marL="2743200" indent="0" algn="l" defTabSz="1828891" rtl="0" eaLnBrk="1" latinLnBrk="0" hangingPunct="1">
              <a:lnSpc>
                <a:spcPct val="90000"/>
              </a:lnSpc>
              <a:spcBef>
                <a:spcPts val="1000"/>
              </a:spcBef>
              <a:buFont typeface="Symbol" panose="05050102010706020507" pitchFamily="18" charset="2"/>
              <a:buNone/>
              <a:defRPr sz="3600" kern="1200">
                <a:solidFill>
                  <a:schemeClr val="tx1">
                    <a:lumMod val="65000"/>
                    <a:lumOff val="35000"/>
                  </a:schemeClr>
                </a:solidFill>
                <a:latin typeface="+mn-lt"/>
                <a:ea typeface="+mn-ea"/>
                <a:cs typeface="+mn-cs"/>
              </a:defRPr>
            </a:lvl4pPr>
            <a:lvl5pPr marL="4115006" indent="-457223" algn="l" defTabSz="1828891" rtl="0" eaLnBrk="1" latinLnBrk="0" hangingPunct="1">
              <a:lnSpc>
                <a:spcPct val="90000"/>
              </a:lnSpc>
              <a:spcBef>
                <a:spcPts val="1000"/>
              </a:spcBef>
              <a:buFont typeface="Arial" panose="020B0604020202020204" pitchFamily="34" charset="0"/>
              <a:buChar char="•"/>
              <a:defRPr sz="3600" kern="1200">
                <a:solidFill>
                  <a:schemeClr val="tx1">
                    <a:lumMod val="65000"/>
                    <a:lumOff val="35000"/>
                  </a:schemeClr>
                </a:solidFill>
                <a:latin typeface="+mn-lt"/>
                <a:ea typeface="+mn-ea"/>
                <a:cs typeface="+mn-cs"/>
              </a:defRPr>
            </a:lvl5pPr>
            <a:lvl6pPr marL="5029451" indent="-457223" algn="l" defTabSz="1828891"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897" indent="-457223" algn="l" defTabSz="1828891"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343" indent="-457223" algn="l" defTabSz="1828891"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789" indent="-457223" algn="l" defTabSz="1828891"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r>
              <a:rPr lang="en-US" dirty="0" smtClean="0"/>
              <a:t>This is simply a </a:t>
            </a:r>
            <a:r>
              <a:rPr lang="en-US" dirty="0" smtClean="0">
                <a:solidFill>
                  <a:schemeClr val="accent4"/>
                </a:solidFill>
              </a:rPr>
              <a:t>Building</a:t>
            </a:r>
            <a:r>
              <a:rPr lang="en-US" dirty="0" smtClean="0"/>
              <a:t> feature with </a:t>
            </a:r>
            <a:r>
              <a:rPr lang="en-US" dirty="0" smtClean="0">
                <a:solidFill>
                  <a:schemeClr val="accent4"/>
                </a:solidFill>
              </a:rPr>
              <a:t>Room</a:t>
            </a:r>
            <a:r>
              <a:rPr lang="en-US" dirty="0" smtClean="0"/>
              <a:t> features in LOD 2</a:t>
            </a:r>
          </a:p>
        </p:txBody>
      </p:sp>
      <p:sp>
        <p:nvSpPr>
          <p:cNvPr id="12" name="Textfeld 11"/>
          <p:cNvSpPr txBox="1"/>
          <p:nvPr/>
        </p:nvSpPr>
        <p:spPr>
          <a:xfrm>
            <a:off x="16443243" y="4476208"/>
            <a:ext cx="5370547" cy="1323439"/>
          </a:xfrm>
          <a:prstGeom prst="rect">
            <a:avLst/>
          </a:prstGeom>
          <a:noFill/>
        </p:spPr>
        <p:txBody>
          <a:bodyPr wrap="square" rtlCol="0">
            <a:spAutoFit/>
          </a:bodyPr>
          <a:lstStyle/>
          <a:p>
            <a:pPr algn="ctr"/>
            <a:r>
              <a:rPr lang="en-US" sz="4000" dirty="0" smtClean="0">
                <a:solidFill>
                  <a:schemeClr val="tx1">
                    <a:lumMod val="65000"/>
                    <a:lumOff val="35000"/>
                  </a:schemeClr>
                </a:solidFill>
              </a:rPr>
              <a:t>Building (outer shell) in LOD 2</a:t>
            </a:r>
            <a:endParaRPr lang="en-US" sz="4000" dirty="0">
              <a:solidFill>
                <a:schemeClr val="tx1">
                  <a:lumMod val="65000"/>
                  <a:lumOff val="35000"/>
                </a:schemeClr>
              </a:solidFill>
            </a:endParaRPr>
          </a:p>
        </p:txBody>
      </p:sp>
      <p:cxnSp>
        <p:nvCxnSpPr>
          <p:cNvPr id="14" name="Gerade Verbindung mit Pfeil 13"/>
          <p:cNvCxnSpPr/>
          <p:nvPr/>
        </p:nvCxnSpPr>
        <p:spPr>
          <a:xfrm flipH="1">
            <a:off x="15264882" y="5486400"/>
            <a:ext cx="1772817" cy="481456"/>
          </a:xfrm>
          <a:prstGeom prst="straightConnector1">
            <a:avLst/>
          </a:prstGeom>
          <a:ln w="63500">
            <a:solidFill>
              <a:schemeClr val="accent2"/>
            </a:solidFill>
            <a:tailEnd type="triangle" w="lg" len="med"/>
          </a:ln>
        </p:spPr>
        <p:style>
          <a:lnRef idx="1">
            <a:schemeClr val="accent1"/>
          </a:lnRef>
          <a:fillRef idx="0">
            <a:schemeClr val="accent1"/>
          </a:fillRef>
          <a:effectRef idx="0">
            <a:schemeClr val="accent1"/>
          </a:effectRef>
          <a:fontRef idx="minor">
            <a:schemeClr val="tx1"/>
          </a:fontRef>
        </p:style>
      </p:cxnSp>
      <p:sp>
        <p:nvSpPr>
          <p:cNvPr id="16" name="Textfeld 15"/>
          <p:cNvSpPr txBox="1"/>
          <p:nvPr/>
        </p:nvSpPr>
        <p:spPr>
          <a:xfrm>
            <a:off x="3215546" y="7386923"/>
            <a:ext cx="5370547" cy="707886"/>
          </a:xfrm>
          <a:prstGeom prst="rect">
            <a:avLst/>
          </a:prstGeom>
          <a:noFill/>
        </p:spPr>
        <p:txBody>
          <a:bodyPr wrap="square" rtlCol="0">
            <a:spAutoFit/>
          </a:bodyPr>
          <a:lstStyle/>
          <a:p>
            <a:pPr algn="ctr"/>
            <a:r>
              <a:rPr lang="en-US" sz="4000" dirty="0" smtClean="0">
                <a:solidFill>
                  <a:schemeClr val="tx1">
                    <a:lumMod val="65000"/>
                    <a:lumOff val="35000"/>
                  </a:schemeClr>
                </a:solidFill>
              </a:rPr>
              <a:t>Room in LOD 2</a:t>
            </a:r>
            <a:endParaRPr lang="en-US" sz="4000" dirty="0">
              <a:solidFill>
                <a:schemeClr val="tx1">
                  <a:lumMod val="65000"/>
                  <a:lumOff val="35000"/>
                </a:schemeClr>
              </a:solidFill>
            </a:endParaRPr>
          </a:p>
        </p:txBody>
      </p:sp>
      <p:cxnSp>
        <p:nvCxnSpPr>
          <p:cNvPr id="17" name="Gerade Verbindung mit Pfeil 16"/>
          <p:cNvCxnSpPr/>
          <p:nvPr/>
        </p:nvCxnSpPr>
        <p:spPr>
          <a:xfrm flipV="1">
            <a:off x="7651103" y="6718041"/>
            <a:ext cx="2332652" cy="1022825"/>
          </a:xfrm>
          <a:prstGeom prst="straightConnector1">
            <a:avLst/>
          </a:prstGeom>
          <a:ln w="63500">
            <a:solidFill>
              <a:schemeClr val="accent2"/>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8" name="Gerade Verbindung mit Pfeil 17"/>
          <p:cNvCxnSpPr/>
          <p:nvPr/>
        </p:nvCxnSpPr>
        <p:spPr>
          <a:xfrm>
            <a:off x="7651103" y="7757102"/>
            <a:ext cx="2211538" cy="151973"/>
          </a:xfrm>
          <a:prstGeom prst="straightConnector1">
            <a:avLst/>
          </a:prstGeom>
          <a:ln w="63500">
            <a:solidFill>
              <a:schemeClr val="accent2"/>
            </a:solidFill>
            <a:tailEnd type="triangle" w="lg" len="med"/>
          </a:ln>
        </p:spPr>
        <p:style>
          <a:lnRef idx="1">
            <a:schemeClr val="accent1"/>
          </a:lnRef>
          <a:fillRef idx="0">
            <a:schemeClr val="accent1"/>
          </a:fillRef>
          <a:effectRef idx="0">
            <a:schemeClr val="accent1"/>
          </a:effectRef>
          <a:fontRef idx="minor">
            <a:schemeClr val="tx1"/>
          </a:fontRef>
        </p:style>
      </p:cxnSp>
      <p:sp>
        <p:nvSpPr>
          <p:cNvPr id="21" name="Rechteck 20"/>
          <p:cNvSpPr/>
          <p:nvPr/>
        </p:nvSpPr>
        <p:spPr>
          <a:xfrm>
            <a:off x="0" y="2048256"/>
            <a:ext cx="1524000" cy="10479024"/>
          </a:xfrm>
          <a:prstGeom prst="rect">
            <a:avLst/>
          </a:prstGeom>
          <a:solidFill>
            <a:schemeClr val="accent6">
              <a:lumMod val="20000"/>
              <a:lumOff val="8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8000" b="1" dirty="0">
                <a:solidFill>
                  <a:srgbClr val="A8C02D"/>
                </a:solidFill>
                <a:ea typeface="+mj-ea"/>
                <a:cs typeface="+mj-cs"/>
              </a:rPr>
              <a:t>Our</a:t>
            </a:r>
            <a:r>
              <a:rPr lang="en-US" sz="8000" dirty="0">
                <a:solidFill>
                  <a:schemeClr val="tx1">
                    <a:lumMod val="50000"/>
                    <a:lumOff val="50000"/>
                  </a:schemeClr>
                </a:solidFill>
              </a:rPr>
              <a:t> </a:t>
            </a:r>
            <a:r>
              <a:rPr lang="en-US" sz="8000" b="1" dirty="0">
                <a:solidFill>
                  <a:srgbClr val="A8C02D"/>
                </a:solidFill>
                <a:ea typeface="+mj-ea"/>
                <a:cs typeface="+mj-cs"/>
              </a:rPr>
              <a:t>proposal</a:t>
            </a:r>
          </a:p>
        </p:txBody>
      </p:sp>
    </p:spTree>
    <p:extLst>
      <p:ext uri="{BB962C8B-B14F-4D97-AF65-F5344CB8AC3E}">
        <p14:creationId xmlns:p14="http://schemas.microsoft.com/office/powerpoint/2010/main" val="3856099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6"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fik 8"/>
          <p:cNvPicPr>
            <a:picLocks noChangeAspect="1"/>
          </p:cNvPicPr>
          <p:nvPr/>
        </p:nvPicPr>
        <p:blipFill>
          <a:blip r:embed="rId2"/>
          <a:stretch>
            <a:fillRect/>
          </a:stretch>
        </p:blipFill>
        <p:spPr>
          <a:xfrm>
            <a:off x="9054965" y="4455448"/>
            <a:ext cx="7460240" cy="4980558"/>
          </a:xfrm>
          <a:prstGeom prst="rect">
            <a:avLst/>
          </a:prstGeom>
        </p:spPr>
      </p:pic>
      <p:sp>
        <p:nvSpPr>
          <p:cNvPr id="3" name="Titel 2"/>
          <p:cNvSpPr>
            <a:spLocks noGrp="1"/>
          </p:cNvSpPr>
          <p:nvPr>
            <p:ph type="title"/>
          </p:nvPr>
        </p:nvSpPr>
        <p:spPr/>
        <p:txBody>
          <a:bodyPr/>
          <a:lstStyle/>
          <a:p>
            <a:r>
              <a:rPr lang="en-US" dirty="0" smtClean="0"/>
              <a:t>Building model in LOD 2</a:t>
            </a:r>
            <a:endParaRPr lang="en-US" dirty="0"/>
          </a:p>
        </p:txBody>
      </p:sp>
      <p:sp>
        <p:nvSpPr>
          <p:cNvPr id="4" name="Foliennummernplatzhalter 3"/>
          <p:cNvSpPr>
            <a:spLocks noGrp="1"/>
          </p:cNvSpPr>
          <p:nvPr>
            <p:ph type="sldNum" sz="quarter" idx="12"/>
          </p:nvPr>
        </p:nvSpPr>
        <p:spPr/>
        <p:txBody>
          <a:bodyPr/>
          <a:lstStyle/>
          <a:p>
            <a:fld id="{AC1DDCB9-F0E3-4746-84F2-95D2A8F7600E}" type="slidenum">
              <a:rPr lang="de-DE" smtClean="0"/>
              <a:pPr/>
              <a:t>22</a:t>
            </a:fld>
            <a:endParaRPr lang="de-DE" dirty="0"/>
          </a:p>
        </p:txBody>
      </p:sp>
      <p:sp>
        <p:nvSpPr>
          <p:cNvPr id="5" name="Fußzeilenplatzhalter 4"/>
          <p:cNvSpPr>
            <a:spLocks noGrp="1"/>
          </p:cNvSpPr>
          <p:nvPr>
            <p:ph type="ftr" sz="quarter" idx="11"/>
          </p:nvPr>
        </p:nvSpPr>
        <p:spPr/>
        <p:txBody>
          <a:bodyPr/>
          <a:lstStyle/>
          <a:p>
            <a:r>
              <a:rPr lang="en-US" smtClean="0"/>
              <a:t>C. Nagel: Revision of the CityGML LOD concept</a:t>
            </a:r>
            <a:endParaRPr lang="de-DE" dirty="0"/>
          </a:p>
        </p:txBody>
      </p:sp>
      <p:sp>
        <p:nvSpPr>
          <p:cNvPr id="10" name="Inhaltsplatzhalter 1"/>
          <p:cNvSpPr>
            <a:spLocks noGrp="1"/>
          </p:cNvSpPr>
          <p:nvPr>
            <p:ph idx="1"/>
          </p:nvPr>
        </p:nvSpPr>
        <p:spPr>
          <a:xfrm>
            <a:off x="1676509" y="2290126"/>
            <a:ext cx="21032570" cy="1858541"/>
          </a:xfrm>
        </p:spPr>
        <p:txBody>
          <a:bodyPr>
            <a:normAutofit/>
          </a:bodyPr>
          <a:lstStyle/>
          <a:p>
            <a:r>
              <a:rPr lang="en-US" dirty="0" smtClean="0"/>
              <a:t>Example 3: LOD 2 rooms without exterior shell</a:t>
            </a:r>
          </a:p>
          <a:p>
            <a:pPr lvl="1"/>
            <a:r>
              <a:rPr lang="en-US" dirty="0"/>
              <a:t>Note: Doors and windows are just modelled geometrically</a:t>
            </a:r>
          </a:p>
          <a:p>
            <a:pPr lvl="1"/>
            <a:endParaRPr lang="en-US" dirty="0" smtClean="0"/>
          </a:p>
        </p:txBody>
      </p:sp>
      <p:sp>
        <p:nvSpPr>
          <p:cNvPr id="11" name="Inhaltsplatzhalter 1"/>
          <p:cNvSpPr txBox="1">
            <a:spLocks/>
          </p:cNvSpPr>
          <p:nvPr/>
        </p:nvSpPr>
        <p:spPr>
          <a:xfrm>
            <a:off x="1676509" y="10389970"/>
            <a:ext cx="21032570" cy="1965388"/>
          </a:xfrm>
          <a:prstGeom prst="rect">
            <a:avLst/>
          </a:prstGeom>
        </p:spPr>
        <p:txBody>
          <a:bodyPr vert="horz" lIns="91440" tIns="45720" rIns="91440" bIns="45720" rtlCol="0">
            <a:normAutofit/>
          </a:bodyPr>
          <a:lstStyle>
            <a:lvl1pPr marL="895350" indent="-895350" algn="l" defTabSz="1828891" rtl="0" eaLnBrk="1" latinLnBrk="0" hangingPunct="1">
              <a:lnSpc>
                <a:spcPct val="100000"/>
              </a:lnSpc>
              <a:spcBef>
                <a:spcPts val="0"/>
              </a:spcBef>
              <a:spcAft>
                <a:spcPts val="1200"/>
              </a:spcAft>
              <a:buClr>
                <a:srgbClr val="A8C02D"/>
              </a:buClr>
              <a:buSzPct val="100000"/>
              <a:buFont typeface="Wingdings" panose="05000000000000000000" pitchFamily="2" charset="2"/>
              <a:buChar char="§"/>
              <a:defRPr sz="4800" b="0" kern="1200">
                <a:solidFill>
                  <a:schemeClr val="tx1">
                    <a:lumMod val="65000"/>
                    <a:lumOff val="35000"/>
                  </a:schemeClr>
                </a:solidFill>
                <a:latin typeface="+mn-lt"/>
                <a:ea typeface="+mn-ea"/>
                <a:cs typeface="+mn-cs"/>
              </a:defRPr>
            </a:lvl1pPr>
            <a:lvl2pPr marL="1711325" indent="-796925" algn="l" defTabSz="1828891" rtl="0" eaLnBrk="1" latinLnBrk="0" hangingPunct="1">
              <a:lnSpc>
                <a:spcPct val="100000"/>
              </a:lnSpc>
              <a:spcBef>
                <a:spcPts val="0"/>
              </a:spcBef>
              <a:spcAft>
                <a:spcPts val="1200"/>
              </a:spcAft>
              <a:buClr>
                <a:srgbClr val="A8C02D"/>
              </a:buClr>
              <a:buFont typeface="Arial" panose="020B0604020202020204" pitchFamily="34" charset="0"/>
              <a:buChar char="•"/>
              <a:defRPr sz="4000" kern="1200">
                <a:solidFill>
                  <a:schemeClr val="tx1">
                    <a:lumMod val="65000"/>
                    <a:lumOff val="35000"/>
                  </a:schemeClr>
                </a:solidFill>
                <a:latin typeface="+mj-lt"/>
                <a:ea typeface="+mn-ea"/>
                <a:cs typeface="+mn-cs"/>
              </a:defRPr>
            </a:lvl2pPr>
            <a:lvl3pPr marL="2606675" indent="-777875" algn="l" defTabSz="1828891" rtl="0" eaLnBrk="1" latinLnBrk="0" hangingPunct="1">
              <a:lnSpc>
                <a:spcPct val="100000"/>
              </a:lnSpc>
              <a:spcBef>
                <a:spcPts val="0"/>
              </a:spcBef>
              <a:spcAft>
                <a:spcPts val="1200"/>
              </a:spcAft>
              <a:buClr>
                <a:srgbClr val="A8C02D"/>
              </a:buClr>
              <a:buFont typeface="Symbol" panose="05050102010706020507" pitchFamily="18" charset="2"/>
              <a:buChar char="-"/>
              <a:defRPr sz="3200" kern="1200">
                <a:solidFill>
                  <a:schemeClr val="tx1">
                    <a:lumMod val="65000"/>
                    <a:lumOff val="35000"/>
                  </a:schemeClr>
                </a:solidFill>
                <a:latin typeface="+mj-lt"/>
                <a:ea typeface="+mn-ea"/>
                <a:cs typeface="+mn-cs"/>
              </a:defRPr>
            </a:lvl3pPr>
            <a:lvl4pPr marL="2743200" indent="0" algn="l" defTabSz="1828891" rtl="0" eaLnBrk="1" latinLnBrk="0" hangingPunct="1">
              <a:lnSpc>
                <a:spcPct val="90000"/>
              </a:lnSpc>
              <a:spcBef>
                <a:spcPts val="1000"/>
              </a:spcBef>
              <a:buFont typeface="Symbol" panose="05050102010706020507" pitchFamily="18" charset="2"/>
              <a:buNone/>
              <a:defRPr sz="3600" kern="1200">
                <a:solidFill>
                  <a:schemeClr val="tx1">
                    <a:lumMod val="65000"/>
                    <a:lumOff val="35000"/>
                  </a:schemeClr>
                </a:solidFill>
                <a:latin typeface="+mn-lt"/>
                <a:ea typeface="+mn-ea"/>
                <a:cs typeface="+mn-cs"/>
              </a:defRPr>
            </a:lvl4pPr>
            <a:lvl5pPr marL="4115006" indent="-457223" algn="l" defTabSz="1828891" rtl="0" eaLnBrk="1" latinLnBrk="0" hangingPunct="1">
              <a:lnSpc>
                <a:spcPct val="90000"/>
              </a:lnSpc>
              <a:spcBef>
                <a:spcPts val="1000"/>
              </a:spcBef>
              <a:buFont typeface="Arial" panose="020B0604020202020204" pitchFamily="34" charset="0"/>
              <a:buChar char="•"/>
              <a:defRPr sz="3600" kern="1200">
                <a:solidFill>
                  <a:schemeClr val="tx1">
                    <a:lumMod val="65000"/>
                    <a:lumOff val="35000"/>
                  </a:schemeClr>
                </a:solidFill>
                <a:latin typeface="+mn-lt"/>
                <a:ea typeface="+mn-ea"/>
                <a:cs typeface="+mn-cs"/>
              </a:defRPr>
            </a:lvl5pPr>
            <a:lvl6pPr marL="5029451" indent="-457223" algn="l" defTabSz="1828891"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897" indent="-457223" algn="l" defTabSz="1828891"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343" indent="-457223" algn="l" defTabSz="1828891"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789" indent="-457223" algn="l" defTabSz="1828891"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r>
              <a:rPr lang="en-US" dirty="0" smtClean="0"/>
              <a:t>SIG3D label: </a:t>
            </a:r>
            <a:r>
              <a:rPr lang="en-US" b="1" dirty="0" smtClean="0">
                <a:solidFill>
                  <a:schemeClr val="accent4"/>
                </a:solidFill>
              </a:rPr>
              <a:t>“LoD.2”</a:t>
            </a:r>
            <a:endParaRPr lang="en-US" b="1" dirty="0">
              <a:solidFill>
                <a:schemeClr val="accent4"/>
              </a:solidFill>
            </a:endParaRPr>
          </a:p>
        </p:txBody>
      </p:sp>
      <p:sp>
        <p:nvSpPr>
          <p:cNvPr id="13" name="Rechteck 12"/>
          <p:cNvSpPr/>
          <p:nvPr/>
        </p:nvSpPr>
        <p:spPr>
          <a:xfrm>
            <a:off x="0" y="2048256"/>
            <a:ext cx="1524000" cy="10479024"/>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8000" dirty="0" smtClean="0">
                <a:solidFill>
                  <a:schemeClr val="accent2">
                    <a:lumMod val="75000"/>
                  </a:schemeClr>
                </a:solidFill>
              </a:rPr>
              <a:t>SIG3D</a:t>
            </a:r>
            <a:endParaRPr lang="en-US" sz="8000" dirty="0">
              <a:solidFill>
                <a:schemeClr val="accent2">
                  <a:lumMod val="75000"/>
                </a:schemeClr>
              </a:solidFill>
            </a:endParaRPr>
          </a:p>
        </p:txBody>
      </p:sp>
    </p:spTree>
    <p:extLst>
      <p:ext uri="{BB962C8B-B14F-4D97-AF65-F5344CB8AC3E}">
        <p14:creationId xmlns:p14="http://schemas.microsoft.com/office/powerpoint/2010/main" val="53187265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Grafik 14"/>
          <p:cNvPicPr>
            <a:picLocks noChangeAspect="1"/>
          </p:cNvPicPr>
          <p:nvPr/>
        </p:nvPicPr>
        <p:blipFill>
          <a:blip r:embed="rId2"/>
          <a:stretch>
            <a:fillRect/>
          </a:stretch>
        </p:blipFill>
        <p:spPr>
          <a:xfrm>
            <a:off x="9054965" y="4455448"/>
            <a:ext cx="7460240" cy="4980558"/>
          </a:xfrm>
          <a:prstGeom prst="rect">
            <a:avLst/>
          </a:prstGeom>
        </p:spPr>
      </p:pic>
      <p:sp>
        <p:nvSpPr>
          <p:cNvPr id="3" name="Titel 2"/>
          <p:cNvSpPr>
            <a:spLocks noGrp="1"/>
          </p:cNvSpPr>
          <p:nvPr>
            <p:ph type="title"/>
          </p:nvPr>
        </p:nvSpPr>
        <p:spPr/>
        <p:txBody>
          <a:bodyPr/>
          <a:lstStyle/>
          <a:p>
            <a:r>
              <a:rPr lang="en-US" dirty="0"/>
              <a:t>Building model in LOD </a:t>
            </a:r>
            <a:r>
              <a:rPr lang="en-US" dirty="0" smtClean="0"/>
              <a:t>2</a:t>
            </a:r>
            <a:endParaRPr lang="en-US" dirty="0"/>
          </a:p>
        </p:txBody>
      </p:sp>
      <p:sp>
        <p:nvSpPr>
          <p:cNvPr id="4" name="Foliennummernplatzhalter 3"/>
          <p:cNvSpPr>
            <a:spLocks noGrp="1"/>
          </p:cNvSpPr>
          <p:nvPr>
            <p:ph type="sldNum" sz="quarter" idx="12"/>
          </p:nvPr>
        </p:nvSpPr>
        <p:spPr/>
        <p:txBody>
          <a:bodyPr/>
          <a:lstStyle/>
          <a:p>
            <a:fld id="{AC1DDCB9-F0E3-4746-84F2-95D2A8F7600E}" type="slidenum">
              <a:rPr lang="de-DE" smtClean="0"/>
              <a:pPr/>
              <a:t>23</a:t>
            </a:fld>
            <a:endParaRPr lang="de-DE" dirty="0"/>
          </a:p>
        </p:txBody>
      </p:sp>
      <p:sp>
        <p:nvSpPr>
          <p:cNvPr id="5" name="Fußzeilenplatzhalter 4"/>
          <p:cNvSpPr>
            <a:spLocks noGrp="1"/>
          </p:cNvSpPr>
          <p:nvPr>
            <p:ph type="ftr" sz="quarter" idx="11"/>
          </p:nvPr>
        </p:nvSpPr>
        <p:spPr/>
        <p:txBody>
          <a:bodyPr/>
          <a:lstStyle/>
          <a:p>
            <a:r>
              <a:rPr lang="en-US" smtClean="0"/>
              <a:t>C. Nagel: Revision of the CityGML LOD concept</a:t>
            </a:r>
            <a:endParaRPr lang="de-DE" dirty="0"/>
          </a:p>
        </p:txBody>
      </p:sp>
      <p:sp>
        <p:nvSpPr>
          <p:cNvPr id="10" name="Inhaltsplatzhalter 1"/>
          <p:cNvSpPr>
            <a:spLocks noGrp="1"/>
          </p:cNvSpPr>
          <p:nvPr>
            <p:ph idx="1"/>
          </p:nvPr>
        </p:nvSpPr>
        <p:spPr>
          <a:xfrm>
            <a:off x="1676509" y="2290126"/>
            <a:ext cx="21032570" cy="1858541"/>
          </a:xfrm>
        </p:spPr>
        <p:txBody>
          <a:bodyPr>
            <a:normAutofit/>
          </a:bodyPr>
          <a:lstStyle/>
          <a:p>
            <a:r>
              <a:rPr lang="en-US" dirty="0" smtClean="0"/>
              <a:t>Example 3: </a:t>
            </a:r>
            <a:r>
              <a:rPr lang="en-US" dirty="0"/>
              <a:t>LOD 2 rooms without exterior </a:t>
            </a:r>
            <a:r>
              <a:rPr lang="en-US" dirty="0" smtClean="0"/>
              <a:t>shell</a:t>
            </a:r>
          </a:p>
          <a:p>
            <a:pPr lvl="1"/>
            <a:r>
              <a:rPr lang="en-US" dirty="0"/>
              <a:t>Note: Doors and windows are just modelled geometrically</a:t>
            </a:r>
          </a:p>
          <a:p>
            <a:pPr lvl="1"/>
            <a:endParaRPr lang="en-US" dirty="0"/>
          </a:p>
        </p:txBody>
      </p:sp>
      <p:sp>
        <p:nvSpPr>
          <p:cNvPr id="11" name="Inhaltsplatzhalter 1"/>
          <p:cNvSpPr txBox="1">
            <a:spLocks/>
          </p:cNvSpPr>
          <p:nvPr/>
        </p:nvSpPr>
        <p:spPr>
          <a:xfrm>
            <a:off x="1676509" y="10389970"/>
            <a:ext cx="21032570" cy="1965388"/>
          </a:xfrm>
          <a:prstGeom prst="rect">
            <a:avLst/>
          </a:prstGeom>
        </p:spPr>
        <p:txBody>
          <a:bodyPr vert="horz" lIns="91440" tIns="45720" rIns="91440" bIns="45720" rtlCol="0">
            <a:normAutofit/>
          </a:bodyPr>
          <a:lstStyle>
            <a:lvl1pPr marL="895350" indent="-895350" algn="l" defTabSz="1828891" rtl="0" eaLnBrk="1" latinLnBrk="0" hangingPunct="1">
              <a:lnSpc>
                <a:spcPct val="100000"/>
              </a:lnSpc>
              <a:spcBef>
                <a:spcPts val="0"/>
              </a:spcBef>
              <a:spcAft>
                <a:spcPts val="1200"/>
              </a:spcAft>
              <a:buClr>
                <a:srgbClr val="A8C02D"/>
              </a:buClr>
              <a:buSzPct val="100000"/>
              <a:buFont typeface="Wingdings" panose="05000000000000000000" pitchFamily="2" charset="2"/>
              <a:buChar char="§"/>
              <a:defRPr sz="4800" b="0" kern="1200">
                <a:solidFill>
                  <a:schemeClr val="tx1">
                    <a:lumMod val="65000"/>
                    <a:lumOff val="35000"/>
                  </a:schemeClr>
                </a:solidFill>
                <a:latin typeface="+mn-lt"/>
                <a:ea typeface="+mn-ea"/>
                <a:cs typeface="+mn-cs"/>
              </a:defRPr>
            </a:lvl1pPr>
            <a:lvl2pPr marL="1711325" indent="-796925" algn="l" defTabSz="1828891" rtl="0" eaLnBrk="1" latinLnBrk="0" hangingPunct="1">
              <a:lnSpc>
                <a:spcPct val="100000"/>
              </a:lnSpc>
              <a:spcBef>
                <a:spcPts val="0"/>
              </a:spcBef>
              <a:spcAft>
                <a:spcPts val="1200"/>
              </a:spcAft>
              <a:buClr>
                <a:srgbClr val="A8C02D"/>
              </a:buClr>
              <a:buFont typeface="Arial" panose="020B0604020202020204" pitchFamily="34" charset="0"/>
              <a:buChar char="•"/>
              <a:defRPr sz="4000" kern="1200">
                <a:solidFill>
                  <a:schemeClr val="tx1">
                    <a:lumMod val="65000"/>
                    <a:lumOff val="35000"/>
                  </a:schemeClr>
                </a:solidFill>
                <a:latin typeface="+mj-lt"/>
                <a:ea typeface="+mn-ea"/>
                <a:cs typeface="+mn-cs"/>
              </a:defRPr>
            </a:lvl2pPr>
            <a:lvl3pPr marL="2606675" indent="-777875" algn="l" defTabSz="1828891" rtl="0" eaLnBrk="1" latinLnBrk="0" hangingPunct="1">
              <a:lnSpc>
                <a:spcPct val="100000"/>
              </a:lnSpc>
              <a:spcBef>
                <a:spcPts val="0"/>
              </a:spcBef>
              <a:spcAft>
                <a:spcPts val="1200"/>
              </a:spcAft>
              <a:buClr>
                <a:srgbClr val="A8C02D"/>
              </a:buClr>
              <a:buFont typeface="Symbol" panose="05050102010706020507" pitchFamily="18" charset="2"/>
              <a:buChar char="-"/>
              <a:defRPr sz="3200" kern="1200">
                <a:solidFill>
                  <a:schemeClr val="tx1">
                    <a:lumMod val="65000"/>
                    <a:lumOff val="35000"/>
                  </a:schemeClr>
                </a:solidFill>
                <a:latin typeface="+mj-lt"/>
                <a:ea typeface="+mn-ea"/>
                <a:cs typeface="+mn-cs"/>
              </a:defRPr>
            </a:lvl3pPr>
            <a:lvl4pPr marL="2743200" indent="0" algn="l" defTabSz="1828891" rtl="0" eaLnBrk="1" latinLnBrk="0" hangingPunct="1">
              <a:lnSpc>
                <a:spcPct val="90000"/>
              </a:lnSpc>
              <a:spcBef>
                <a:spcPts val="1000"/>
              </a:spcBef>
              <a:buFont typeface="Symbol" panose="05050102010706020507" pitchFamily="18" charset="2"/>
              <a:buNone/>
              <a:defRPr sz="3600" kern="1200">
                <a:solidFill>
                  <a:schemeClr val="tx1">
                    <a:lumMod val="65000"/>
                    <a:lumOff val="35000"/>
                  </a:schemeClr>
                </a:solidFill>
                <a:latin typeface="+mn-lt"/>
                <a:ea typeface="+mn-ea"/>
                <a:cs typeface="+mn-cs"/>
              </a:defRPr>
            </a:lvl4pPr>
            <a:lvl5pPr marL="4115006" indent="-457223" algn="l" defTabSz="1828891" rtl="0" eaLnBrk="1" latinLnBrk="0" hangingPunct="1">
              <a:lnSpc>
                <a:spcPct val="90000"/>
              </a:lnSpc>
              <a:spcBef>
                <a:spcPts val="1000"/>
              </a:spcBef>
              <a:buFont typeface="Arial" panose="020B0604020202020204" pitchFamily="34" charset="0"/>
              <a:buChar char="•"/>
              <a:defRPr sz="3600" kern="1200">
                <a:solidFill>
                  <a:schemeClr val="tx1">
                    <a:lumMod val="65000"/>
                    <a:lumOff val="35000"/>
                  </a:schemeClr>
                </a:solidFill>
                <a:latin typeface="+mn-lt"/>
                <a:ea typeface="+mn-ea"/>
                <a:cs typeface="+mn-cs"/>
              </a:defRPr>
            </a:lvl5pPr>
            <a:lvl6pPr marL="5029451" indent="-457223" algn="l" defTabSz="1828891"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897" indent="-457223" algn="l" defTabSz="1828891"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343" indent="-457223" algn="l" defTabSz="1828891"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789" indent="-457223" algn="l" defTabSz="1828891"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r>
              <a:rPr lang="en-US" dirty="0" smtClean="0"/>
              <a:t>These are simply </a:t>
            </a:r>
            <a:r>
              <a:rPr lang="en-US" dirty="0" smtClean="0">
                <a:solidFill>
                  <a:schemeClr val="accent4"/>
                </a:solidFill>
              </a:rPr>
              <a:t>Room</a:t>
            </a:r>
            <a:r>
              <a:rPr lang="en-US" dirty="0" smtClean="0"/>
              <a:t> features in LOD 2</a:t>
            </a:r>
            <a:endParaRPr lang="en-US" dirty="0"/>
          </a:p>
        </p:txBody>
      </p:sp>
      <p:sp>
        <p:nvSpPr>
          <p:cNvPr id="16" name="Textfeld 15"/>
          <p:cNvSpPr txBox="1"/>
          <p:nvPr/>
        </p:nvSpPr>
        <p:spPr>
          <a:xfrm>
            <a:off x="3215546" y="7386923"/>
            <a:ext cx="5370547" cy="707886"/>
          </a:xfrm>
          <a:prstGeom prst="rect">
            <a:avLst/>
          </a:prstGeom>
          <a:noFill/>
        </p:spPr>
        <p:txBody>
          <a:bodyPr wrap="square" rtlCol="0">
            <a:spAutoFit/>
          </a:bodyPr>
          <a:lstStyle/>
          <a:p>
            <a:pPr algn="ctr"/>
            <a:r>
              <a:rPr lang="en-US" sz="4000" dirty="0" smtClean="0">
                <a:solidFill>
                  <a:schemeClr val="tx1">
                    <a:lumMod val="65000"/>
                    <a:lumOff val="35000"/>
                  </a:schemeClr>
                </a:solidFill>
              </a:rPr>
              <a:t>Room in LOD 2</a:t>
            </a:r>
            <a:endParaRPr lang="en-US" sz="4000" dirty="0">
              <a:solidFill>
                <a:schemeClr val="tx1">
                  <a:lumMod val="65000"/>
                  <a:lumOff val="35000"/>
                </a:schemeClr>
              </a:solidFill>
            </a:endParaRPr>
          </a:p>
        </p:txBody>
      </p:sp>
      <p:cxnSp>
        <p:nvCxnSpPr>
          <p:cNvPr id="17" name="Gerade Verbindung mit Pfeil 16"/>
          <p:cNvCxnSpPr/>
          <p:nvPr/>
        </p:nvCxnSpPr>
        <p:spPr>
          <a:xfrm flipV="1">
            <a:off x="7651103" y="6718041"/>
            <a:ext cx="2332652" cy="1022825"/>
          </a:xfrm>
          <a:prstGeom prst="straightConnector1">
            <a:avLst/>
          </a:prstGeom>
          <a:ln w="63500">
            <a:solidFill>
              <a:schemeClr val="accent2"/>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8" name="Gerade Verbindung mit Pfeil 17"/>
          <p:cNvCxnSpPr/>
          <p:nvPr/>
        </p:nvCxnSpPr>
        <p:spPr>
          <a:xfrm>
            <a:off x="7651103" y="7757102"/>
            <a:ext cx="2211538" cy="151973"/>
          </a:xfrm>
          <a:prstGeom prst="straightConnector1">
            <a:avLst/>
          </a:prstGeom>
          <a:ln w="63500">
            <a:solidFill>
              <a:schemeClr val="accent2"/>
            </a:solidFill>
            <a:tailEnd type="triangle" w="lg" len="med"/>
          </a:ln>
        </p:spPr>
        <p:style>
          <a:lnRef idx="1">
            <a:schemeClr val="accent1"/>
          </a:lnRef>
          <a:fillRef idx="0">
            <a:schemeClr val="accent1"/>
          </a:fillRef>
          <a:effectRef idx="0">
            <a:schemeClr val="accent1"/>
          </a:effectRef>
          <a:fontRef idx="minor">
            <a:schemeClr val="tx1"/>
          </a:fontRef>
        </p:style>
      </p:cxnSp>
      <p:sp>
        <p:nvSpPr>
          <p:cNvPr id="19" name="Rechteck 18"/>
          <p:cNvSpPr/>
          <p:nvPr/>
        </p:nvSpPr>
        <p:spPr>
          <a:xfrm>
            <a:off x="0" y="2048256"/>
            <a:ext cx="1524000" cy="10479024"/>
          </a:xfrm>
          <a:prstGeom prst="rect">
            <a:avLst/>
          </a:prstGeom>
          <a:solidFill>
            <a:schemeClr val="accent6">
              <a:lumMod val="20000"/>
              <a:lumOff val="8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8000" b="1" dirty="0">
                <a:solidFill>
                  <a:srgbClr val="A8C02D"/>
                </a:solidFill>
                <a:ea typeface="+mj-ea"/>
                <a:cs typeface="+mj-cs"/>
              </a:rPr>
              <a:t>Our</a:t>
            </a:r>
            <a:r>
              <a:rPr lang="en-US" sz="8000" dirty="0">
                <a:solidFill>
                  <a:schemeClr val="tx1">
                    <a:lumMod val="50000"/>
                    <a:lumOff val="50000"/>
                  </a:schemeClr>
                </a:solidFill>
              </a:rPr>
              <a:t> </a:t>
            </a:r>
            <a:r>
              <a:rPr lang="en-US" sz="8000" b="1" dirty="0">
                <a:solidFill>
                  <a:srgbClr val="A8C02D"/>
                </a:solidFill>
                <a:ea typeface="+mj-ea"/>
                <a:cs typeface="+mj-cs"/>
              </a:rPr>
              <a:t>proposal</a:t>
            </a:r>
          </a:p>
        </p:txBody>
      </p:sp>
    </p:spTree>
    <p:extLst>
      <p:ext uri="{BB962C8B-B14F-4D97-AF65-F5344CB8AC3E}">
        <p14:creationId xmlns:p14="http://schemas.microsoft.com/office/powerpoint/2010/main" val="1343644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fik 8"/>
          <p:cNvPicPr>
            <a:picLocks noChangeAspect="1"/>
          </p:cNvPicPr>
          <p:nvPr/>
        </p:nvPicPr>
        <p:blipFill>
          <a:blip r:embed="rId2"/>
          <a:stretch>
            <a:fillRect/>
          </a:stretch>
        </p:blipFill>
        <p:spPr>
          <a:xfrm>
            <a:off x="8856879" y="4602925"/>
            <a:ext cx="8289792" cy="4782572"/>
          </a:xfrm>
          <a:prstGeom prst="rect">
            <a:avLst/>
          </a:prstGeom>
        </p:spPr>
      </p:pic>
      <p:sp>
        <p:nvSpPr>
          <p:cNvPr id="3" name="Titel 2"/>
          <p:cNvSpPr>
            <a:spLocks noGrp="1"/>
          </p:cNvSpPr>
          <p:nvPr>
            <p:ph type="title"/>
          </p:nvPr>
        </p:nvSpPr>
        <p:spPr/>
        <p:txBody>
          <a:bodyPr/>
          <a:lstStyle/>
          <a:p>
            <a:r>
              <a:rPr lang="en-US" dirty="0" smtClean="0"/>
              <a:t>Building model in LOD 2</a:t>
            </a:r>
            <a:endParaRPr lang="en-US" dirty="0"/>
          </a:p>
        </p:txBody>
      </p:sp>
      <p:sp>
        <p:nvSpPr>
          <p:cNvPr id="4" name="Foliennummernplatzhalter 3"/>
          <p:cNvSpPr>
            <a:spLocks noGrp="1"/>
          </p:cNvSpPr>
          <p:nvPr>
            <p:ph type="sldNum" sz="quarter" idx="12"/>
          </p:nvPr>
        </p:nvSpPr>
        <p:spPr/>
        <p:txBody>
          <a:bodyPr/>
          <a:lstStyle/>
          <a:p>
            <a:fld id="{AC1DDCB9-F0E3-4746-84F2-95D2A8F7600E}" type="slidenum">
              <a:rPr lang="de-DE" smtClean="0"/>
              <a:pPr/>
              <a:t>24</a:t>
            </a:fld>
            <a:endParaRPr lang="de-DE" dirty="0"/>
          </a:p>
        </p:txBody>
      </p:sp>
      <p:sp>
        <p:nvSpPr>
          <p:cNvPr id="5" name="Fußzeilenplatzhalter 4"/>
          <p:cNvSpPr>
            <a:spLocks noGrp="1"/>
          </p:cNvSpPr>
          <p:nvPr>
            <p:ph type="ftr" sz="quarter" idx="11"/>
          </p:nvPr>
        </p:nvSpPr>
        <p:spPr/>
        <p:txBody>
          <a:bodyPr/>
          <a:lstStyle/>
          <a:p>
            <a:r>
              <a:rPr lang="en-US" smtClean="0"/>
              <a:t>C. Nagel: Revision of the CityGML LOD concept</a:t>
            </a:r>
            <a:endParaRPr lang="de-DE" dirty="0"/>
          </a:p>
        </p:txBody>
      </p:sp>
      <p:sp>
        <p:nvSpPr>
          <p:cNvPr id="10" name="Inhaltsplatzhalter 1"/>
          <p:cNvSpPr>
            <a:spLocks noGrp="1"/>
          </p:cNvSpPr>
          <p:nvPr>
            <p:ph idx="1"/>
          </p:nvPr>
        </p:nvSpPr>
        <p:spPr>
          <a:xfrm>
            <a:off x="1676509" y="2290126"/>
            <a:ext cx="21032570" cy="1858541"/>
          </a:xfrm>
        </p:spPr>
        <p:txBody>
          <a:bodyPr>
            <a:normAutofit/>
          </a:bodyPr>
          <a:lstStyle/>
          <a:p>
            <a:r>
              <a:rPr lang="en-US" dirty="0" smtClean="0"/>
              <a:t>Example 4: Semantically classified exterior shell without interior structure</a:t>
            </a:r>
          </a:p>
          <a:p>
            <a:pPr lvl="1"/>
            <a:endParaRPr lang="en-US" dirty="0" smtClean="0"/>
          </a:p>
        </p:txBody>
      </p:sp>
      <p:sp>
        <p:nvSpPr>
          <p:cNvPr id="11" name="Inhaltsplatzhalter 1"/>
          <p:cNvSpPr txBox="1">
            <a:spLocks/>
          </p:cNvSpPr>
          <p:nvPr/>
        </p:nvSpPr>
        <p:spPr>
          <a:xfrm>
            <a:off x="1676509" y="10389970"/>
            <a:ext cx="21032570" cy="1965388"/>
          </a:xfrm>
          <a:prstGeom prst="rect">
            <a:avLst/>
          </a:prstGeom>
        </p:spPr>
        <p:txBody>
          <a:bodyPr vert="horz" lIns="91440" tIns="45720" rIns="91440" bIns="45720" rtlCol="0">
            <a:normAutofit/>
          </a:bodyPr>
          <a:lstStyle>
            <a:lvl1pPr marL="895350" indent="-895350" algn="l" defTabSz="1828891" rtl="0" eaLnBrk="1" latinLnBrk="0" hangingPunct="1">
              <a:lnSpc>
                <a:spcPct val="100000"/>
              </a:lnSpc>
              <a:spcBef>
                <a:spcPts val="0"/>
              </a:spcBef>
              <a:spcAft>
                <a:spcPts val="1200"/>
              </a:spcAft>
              <a:buClr>
                <a:srgbClr val="A8C02D"/>
              </a:buClr>
              <a:buSzPct val="100000"/>
              <a:buFont typeface="Wingdings" panose="05000000000000000000" pitchFamily="2" charset="2"/>
              <a:buChar char="§"/>
              <a:defRPr sz="4800" b="0" kern="1200">
                <a:solidFill>
                  <a:schemeClr val="tx1">
                    <a:lumMod val="65000"/>
                    <a:lumOff val="35000"/>
                  </a:schemeClr>
                </a:solidFill>
                <a:latin typeface="+mn-lt"/>
                <a:ea typeface="+mn-ea"/>
                <a:cs typeface="+mn-cs"/>
              </a:defRPr>
            </a:lvl1pPr>
            <a:lvl2pPr marL="1711325" indent="-796925" algn="l" defTabSz="1828891" rtl="0" eaLnBrk="1" latinLnBrk="0" hangingPunct="1">
              <a:lnSpc>
                <a:spcPct val="100000"/>
              </a:lnSpc>
              <a:spcBef>
                <a:spcPts val="0"/>
              </a:spcBef>
              <a:spcAft>
                <a:spcPts val="1200"/>
              </a:spcAft>
              <a:buClr>
                <a:srgbClr val="A8C02D"/>
              </a:buClr>
              <a:buFont typeface="Arial" panose="020B0604020202020204" pitchFamily="34" charset="0"/>
              <a:buChar char="•"/>
              <a:defRPr sz="4000" kern="1200">
                <a:solidFill>
                  <a:schemeClr val="tx1">
                    <a:lumMod val="65000"/>
                    <a:lumOff val="35000"/>
                  </a:schemeClr>
                </a:solidFill>
                <a:latin typeface="+mj-lt"/>
                <a:ea typeface="+mn-ea"/>
                <a:cs typeface="+mn-cs"/>
              </a:defRPr>
            </a:lvl2pPr>
            <a:lvl3pPr marL="2606675" indent="-777875" algn="l" defTabSz="1828891" rtl="0" eaLnBrk="1" latinLnBrk="0" hangingPunct="1">
              <a:lnSpc>
                <a:spcPct val="100000"/>
              </a:lnSpc>
              <a:spcBef>
                <a:spcPts val="0"/>
              </a:spcBef>
              <a:spcAft>
                <a:spcPts val="1200"/>
              </a:spcAft>
              <a:buClr>
                <a:srgbClr val="A8C02D"/>
              </a:buClr>
              <a:buFont typeface="Symbol" panose="05050102010706020507" pitchFamily="18" charset="2"/>
              <a:buChar char="-"/>
              <a:defRPr sz="3200" kern="1200">
                <a:solidFill>
                  <a:schemeClr val="tx1">
                    <a:lumMod val="65000"/>
                    <a:lumOff val="35000"/>
                  </a:schemeClr>
                </a:solidFill>
                <a:latin typeface="+mj-lt"/>
                <a:ea typeface="+mn-ea"/>
                <a:cs typeface="+mn-cs"/>
              </a:defRPr>
            </a:lvl3pPr>
            <a:lvl4pPr marL="2743200" indent="0" algn="l" defTabSz="1828891" rtl="0" eaLnBrk="1" latinLnBrk="0" hangingPunct="1">
              <a:lnSpc>
                <a:spcPct val="90000"/>
              </a:lnSpc>
              <a:spcBef>
                <a:spcPts val="1000"/>
              </a:spcBef>
              <a:buFont typeface="Symbol" panose="05050102010706020507" pitchFamily="18" charset="2"/>
              <a:buNone/>
              <a:defRPr sz="3600" kern="1200">
                <a:solidFill>
                  <a:schemeClr val="tx1">
                    <a:lumMod val="65000"/>
                    <a:lumOff val="35000"/>
                  </a:schemeClr>
                </a:solidFill>
                <a:latin typeface="+mn-lt"/>
                <a:ea typeface="+mn-ea"/>
                <a:cs typeface="+mn-cs"/>
              </a:defRPr>
            </a:lvl4pPr>
            <a:lvl5pPr marL="4115006" indent="-457223" algn="l" defTabSz="1828891" rtl="0" eaLnBrk="1" latinLnBrk="0" hangingPunct="1">
              <a:lnSpc>
                <a:spcPct val="90000"/>
              </a:lnSpc>
              <a:spcBef>
                <a:spcPts val="1000"/>
              </a:spcBef>
              <a:buFont typeface="Arial" panose="020B0604020202020204" pitchFamily="34" charset="0"/>
              <a:buChar char="•"/>
              <a:defRPr sz="3600" kern="1200">
                <a:solidFill>
                  <a:schemeClr val="tx1">
                    <a:lumMod val="65000"/>
                    <a:lumOff val="35000"/>
                  </a:schemeClr>
                </a:solidFill>
                <a:latin typeface="+mn-lt"/>
                <a:ea typeface="+mn-ea"/>
                <a:cs typeface="+mn-cs"/>
              </a:defRPr>
            </a:lvl5pPr>
            <a:lvl6pPr marL="5029451" indent="-457223" algn="l" defTabSz="1828891"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897" indent="-457223" algn="l" defTabSz="1828891"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343" indent="-457223" algn="l" defTabSz="1828891"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789" indent="-457223" algn="l" defTabSz="1828891"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r>
              <a:rPr lang="en-US" dirty="0" smtClean="0"/>
              <a:t>SIG3D label: </a:t>
            </a:r>
            <a:r>
              <a:rPr lang="en-US" b="1" dirty="0" smtClean="0">
                <a:solidFill>
                  <a:schemeClr val="accent4"/>
                </a:solidFill>
              </a:rPr>
              <a:t>“S3”</a:t>
            </a:r>
          </a:p>
          <a:p>
            <a:pPr lvl="1"/>
            <a:r>
              <a:rPr lang="en-US" dirty="0" smtClean="0">
                <a:solidFill>
                  <a:schemeClr val="accent4"/>
                </a:solidFill>
              </a:rPr>
              <a:t>Note: </a:t>
            </a:r>
            <a:r>
              <a:rPr lang="en-US" dirty="0" smtClean="0"/>
              <a:t>Geometry remains </a:t>
            </a:r>
            <a:r>
              <a:rPr lang="en-US" b="1" dirty="0" smtClean="0">
                <a:solidFill>
                  <a:schemeClr val="accent4"/>
                </a:solidFill>
              </a:rPr>
              <a:t>“Lod2” </a:t>
            </a:r>
            <a:r>
              <a:rPr lang="en-US" dirty="0"/>
              <a:t>in SIG3D terminology</a:t>
            </a:r>
          </a:p>
        </p:txBody>
      </p:sp>
      <p:sp>
        <p:nvSpPr>
          <p:cNvPr id="12" name="Rechteck 11"/>
          <p:cNvSpPr/>
          <p:nvPr/>
        </p:nvSpPr>
        <p:spPr>
          <a:xfrm>
            <a:off x="0" y="2048256"/>
            <a:ext cx="1524000" cy="10479024"/>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8000" dirty="0" smtClean="0">
                <a:solidFill>
                  <a:schemeClr val="accent2">
                    <a:lumMod val="75000"/>
                  </a:schemeClr>
                </a:solidFill>
              </a:rPr>
              <a:t>SIG3D</a:t>
            </a:r>
            <a:endParaRPr lang="en-US" sz="8000" dirty="0">
              <a:solidFill>
                <a:schemeClr val="accent2">
                  <a:lumMod val="75000"/>
                </a:schemeClr>
              </a:solidFill>
            </a:endParaRPr>
          </a:p>
        </p:txBody>
      </p:sp>
    </p:spTree>
    <p:extLst>
      <p:ext uri="{BB962C8B-B14F-4D97-AF65-F5344CB8AC3E}">
        <p14:creationId xmlns:p14="http://schemas.microsoft.com/office/powerpoint/2010/main" val="425309931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Grafik 11"/>
          <p:cNvPicPr>
            <a:picLocks noChangeAspect="1"/>
          </p:cNvPicPr>
          <p:nvPr/>
        </p:nvPicPr>
        <p:blipFill>
          <a:blip r:embed="rId2"/>
          <a:stretch>
            <a:fillRect/>
          </a:stretch>
        </p:blipFill>
        <p:spPr>
          <a:xfrm>
            <a:off x="8856879" y="4602925"/>
            <a:ext cx="8289792" cy="4782572"/>
          </a:xfrm>
          <a:prstGeom prst="rect">
            <a:avLst/>
          </a:prstGeom>
        </p:spPr>
      </p:pic>
      <p:sp>
        <p:nvSpPr>
          <p:cNvPr id="3" name="Titel 2"/>
          <p:cNvSpPr>
            <a:spLocks noGrp="1"/>
          </p:cNvSpPr>
          <p:nvPr>
            <p:ph type="title"/>
          </p:nvPr>
        </p:nvSpPr>
        <p:spPr/>
        <p:txBody>
          <a:bodyPr/>
          <a:lstStyle/>
          <a:p>
            <a:r>
              <a:rPr lang="en-US" dirty="0"/>
              <a:t>Building model in LOD </a:t>
            </a:r>
            <a:r>
              <a:rPr lang="en-US" dirty="0" smtClean="0"/>
              <a:t>2</a:t>
            </a:r>
            <a:endParaRPr lang="en-US" dirty="0"/>
          </a:p>
        </p:txBody>
      </p:sp>
      <p:sp>
        <p:nvSpPr>
          <p:cNvPr id="4" name="Foliennummernplatzhalter 3"/>
          <p:cNvSpPr>
            <a:spLocks noGrp="1"/>
          </p:cNvSpPr>
          <p:nvPr>
            <p:ph type="sldNum" sz="quarter" idx="12"/>
          </p:nvPr>
        </p:nvSpPr>
        <p:spPr/>
        <p:txBody>
          <a:bodyPr/>
          <a:lstStyle/>
          <a:p>
            <a:fld id="{AC1DDCB9-F0E3-4746-84F2-95D2A8F7600E}" type="slidenum">
              <a:rPr lang="de-DE" smtClean="0"/>
              <a:pPr/>
              <a:t>25</a:t>
            </a:fld>
            <a:endParaRPr lang="de-DE" dirty="0"/>
          </a:p>
        </p:txBody>
      </p:sp>
      <p:sp>
        <p:nvSpPr>
          <p:cNvPr id="5" name="Fußzeilenplatzhalter 4"/>
          <p:cNvSpPr>
            <a:spLocks noGrp="1"/>
          </p:cNvSpPr>
          <p:nvPr>
            <p:ph type="ftr" sz="quarter" idx="11"/>
          </p:nvPr>
        </p:nvSpPr>
        <p:spPr/>
        <p:txBody>
          <a:bodyPr/>
          <a:lstStyle/>
          <a:p>
            <a:r>
              <a:rPr lang="en-US" smtClean="0"/>
              <a:t>C. Nagel: Revision of the CityGML LOD concept</a:t>
            </a:r>
            <a:endParaRPr lang="de-DE" dirty="0"/>
          </a:p>
        </p:txBody>
      </p:sp>
      <p:sp>
        <p:nvSpPr>
          <p:cNvPr id="10" name="Inhaltsplatzhalter 1"/>
          <p:cNvSpPr>
            <a:spLocks noGrp="1"/>
          </p:cNvSpPr>
          <p:nvPr>
            <p:ph idx="1"/>
          </p:nvPr>
        </p:nvSpPr>
        <p:spPr>
          <a:xfrm>
            <a:off x="1676509" y="2290126"/>
            <a:ext cx="21032570" cy="1858541"/>
          </a:xfrm>
        </p:spPr>
        <p:txBody>
          <a:bodyPr>
            <a:normAutofit/>
          </a:bodyPr>
          <a:lstStyle/>
          <a:p>
            <a:r>
              <a:rPr lang="en-US" dirty="0"/>
              <a:t>Example 4: Semantically classified exterior shell without interior structure</a:t>
            </a:r>
          </a:p>
          <a:p>
            <a:pPr lvl="1"/>
            <a:endParaRPr lang="en-US" dirty="0"/>
          </a:p>
        </p:txBody>
      </p:sp>
      <p:sp>
        <p:nvSpPr>
          <p:cNvPr id="11" name="Inhaltsplatzhalter 1"/>
          <p:cNvSpPr txBox="1">
            <a:spLocks/>
          </p:cNvSpPr>
          <p:nvPr/>
        </p:nvSpPr>
        <p:spPr>
          <a:xfrm>
            <a:off x="1676509" y="10148878"/>
            <a:ext cx="21032570" cy="2206479"/>
          </a:xfrm>
          <a:prstGeom prst="rect">
            <a:avLst/>
          </a:prstGeom>
        </p:spPr>
        <p:txBody>
          <a:bodyPr vert="horz" lIns="91440" tIns="45720" rIns="91440" bIns="45720" rtlCol="0">
            <a:normAutofit/>
          </a:bodyPr>
          <a:lstStyle>
            <a:lvl1pPr marL="895350" indent="-895350" algn="l" defTabSz="1828891" rtl="0" eaLnBrk="1" latinLnBrk="0" hangingPunct="1">
              <a:lnSpc>
                <a:spcPct val="100000"/>
              </a:lnSpc>
              <a:spcBef>
                <a:spcPts val="0"/>
              </a:spcBef>
              <a:spcAft>
                <a:spcPts val="1200"/>
              </a:spcAft>
              <a:buClr>
                <a:srgbClr val="A8C02D"/>
              </a:buClr>
              <a:buSzPct val="100000"/>
              <a:buFont typeface="Wingdings" panose="05000000000000000000" pitchFamily="2" charset="2"/>
              <a:buChar char="§"/>
              <a:defRPr sz="4800" b="0" kern="1200">
                <a:solidFill>
                  <a:schemeClr val="tx1">
                    <a:lumMod val="65000"/>
                    <a:lumOff val="35000"/>
                  </a:schemeClr>
                </a:solidFill>
                <a:latin typeface="+mn-lt"/>
                <a:ea typeface="+mn-ea"/>
                <a:cs typeface="+mn-cs"/>
              </a:defRPr>
            </a:lvl1pPr>
            <a:lvl2pPr marL="1711325" indent="-796925" algn="l" defTabSz="1828891" rtl="0" eaLnBrk="1" latinLnBrk="0" hangingPunct="1">
              <a:lnSpc>
                <a:spcPct val="100000"/>
              </a:lnSpc>
              <a:spcBef>
                <a:spcPts val="0"/>
              </a:spcBef>
              <a:spcAft>
                <a:spcPts val="1200"/>
              </a:spcAft>
              <a:buClr>
                <a:srgbClr val="A8C02D"/>
              </a:buClr>
              <a:buFont typeface="Arial" panose="020B0604020202020204" pitchFamily="34" charset="0"/>
              <a:buChar char="•"/>
              <a:defRPr sz="4000" kern="1200">
                <a:solidFill>
                  <a:schemeClr val="tx1">
                    <a:lumMod val="65000"/>
                    <a:lumOff val="35000"/>
                  </a:schemeClr>
                </a:solidFill>
                <a:latin typeface="+mj-lt"/>
                <a:ea typeface="+mn-ea"/>
                <a:cs typeface="+mn-cs"/>
              </a:defRPr>
            </a:lvl2pPr>
            <a:lvl3pPr marL="2606675" indent="-777875" algn="l" defTabSz="1828891" rtl="0" eaLnBrk="1" latinLnBrk="0" hangingPunct="1">
              <a:lnSpc>
                <a:spcPct val="100000"/>
              </a:lnSpc>
              <a:spcBef>
                <a:spcPts val="0"/>
              </a:spcBef>
              <a:spcAft>
                <a:spcPts val="1200"/>
              </a:spcAft>
              <a:buClr>
                <a:srgbClr val="A8C02D"/>
              </a:buClr>
              <a:buFont typeface="Symbol" panose="05050102010706020507" pitchFamily="18" charset="2"/>
              <a:buChar char="-"/>
              <a:defRPr sz="3200" kern="1200">
                <a:solidFill>
                  <a:schemeClr val="tx1">
                    <a:lumMod val="65000"/>
                    <a:lumOff val="35000"/>
                  </a:schemeClr>
                </a:solidFill>
                <a:latin typeface="+mj-lt"/>
                <a:ea typeface="+mn-ea"/>
                <a:cs typeface="+mn-cs"/>
              </a:defRPr>
            </a:lvl3pPr>
            <a:lvl4pPr marL="2743200" indent="0" algn="l" defTabSz="1828891" rtl="0" eaLnBrk="1" latinLnBrk="0" hangingPunct="1">
              <a:lnSpc>
                <a:spcPct val="90000"/>
              </a:lnSpc>
              <a:spcBef>
                <a:spcPts val="1000"/>
              </a:spcBef>
              <a:buFont typeface="Symbol" panose="05050102010706020507" pitchFamily="18" charset="2"/>
              <a:buNone/>
              <a:defRPr sz="3600" kern="1200">
                <a:solidFill>
                  <a:schemeClr val="tx1">
                    <a:lumMod val="65000"/>
                    <a:lumOff val="35000"/>
                  </a:schemeClr>
                </a:solidFill>
                <a:latin typeface="+mn-lt"/>
                <a:ea typeface="+mn-ea"/>
                <a:cs typeface="+mn-cs"/>
              </a:defRPr>
            </a:lvl4pPr>
            <a:lvl5pPr marL="4115006" indent="-457223" algn="l" defTabSz="1828891" rtl="0" eaLnBrk="1" latinLnBrk="0" hangingPunct="1">
              <a:lnSpc>
                <a:spcPct val="90000"/>
              </a:lnSpc>
              <a:spcBef>
                <a:spcPts val="1000"/>
              </a:spcBef>
              <a:buFont typeface="Arial" panose="020B0604020202020204" pitchFamily="34" charset="0"/>
              <a:buChar char="•"/>
              <a:defRPr sz="3600" kern="1200">
                <a:solidFill>
                  <a:schemeClr val="tx1">
                    <a:lumMod val="65000"/>
                    <a:lumOff val="35000"/>
                  </a:schemeClr>
                </a:solidFill>
                <a:latin typeface="+mn-lt"/>
                <a:ea typeface="+mn-ea"/>
                <a:cs typeface="+mn-cs"/>
              </a:defRPr>
            </a:lvl5pPr>
            <a:lvl6pPr marL="5029451" indent="-457223" algn="l" defTabSz="1828891"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897" indent="-457223" algn="l" defTabSz="1828891"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343" indent="-457223" algn="l" defTabSz="1828891"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789" indent="-457223" algn="l" defTabSz="1828891"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r>
              <a:rPr lang="en-US" dirty="0" smtClean="0"/>
              <a:t>This is simply a </a:t>
            </a:r>
            <a:r>
              <a:rPr lang="en-US" dirty="0" smtClean="0">
                <a:solidFill>
                  <a:schemeClr val="accent4"/>
                </a:solidFill>
              </a:rPr>
              <a:t>Building </a:t>
            </a:r>
            <a:r>
              <a:rPr lang="en-US" dirty="0" smtClean="0"/>
              <a:t>feature with thematic </a:t>
            </a:r>
            <a:r>
              <a:rPr lang="en-US" dirty="0" err="1" smtClean="0">
                <a:solidFill>
                  <a:schemeClr val="accent4"/>
                </a:solidFill>
              </a:rPr>
              <a:t>BoundarySurface</a:t>
            </a:r>
            <a:r>
              <a:rPr lang="en-US" dirty="0" smtClean="0"/>
              <a:t>, </a:t>
            </a:r>
            <a:r>
              <a:rPr lang="en-US" dirty="0" smtClean="0">
                <a:solidFill>
                  <a:schemeClr val="accent4"/>
                </a:solidFill>
              </a:rPr>
              <a:t>Door</a:t>
            </a:r>
            <a:r>
              <a:rPr lang="en-US" dirty="0" smtClean="0"/>
              <a:t> and </a:t>
            </a:r>
            <a:r>
              <a:rPr lang="en-US" dirty="0" smtClean="0">
                <a:solidFill>
                  <a:schemeClr val="accent4"/>
                </a:solidFill>
              </a:rPr>
              <a:t>Window</a:t>
            </a:r>
            <a:r>
              <a:rPr lang="en-US" dirty="0" smtClean="0"/>
              <a:t> features in LOD 2</a:t>
            </a:r>
            <a:endParaRPr lang="en-US" dirty="0"/>
          </a:p>
        </p:txBody>
      </p:sp>
      <p:sp>
        <p:nvSpPr>
          <p:cNvPr id="16" name="Textfeld 15"/>
          <p:cNvSpPr txBox="1"/>
          <p:nvPr/>
        </p:nvSpPr>
        <p:spPr>
          <a:xfrm>
            <a:off x="5392452" y="4248982"/>
            <a:ext cx="5370547" cy="707886"/>
          </a:xfrm>
          <a:prstGeom prst="rect">
            <a:avLst/>
          </a:prstGeom>
          <a:noFill/>
        </p:spPr>
        <p:txBody>
          <a:bodyPr wrap="square" rtlCol="0">
            <a:spAutoFit/>
          </a:bodyPr>
          <a:lstStyle/>
          <a:p>
            <a:pPr algn="ctr"/>
            <a:r>
              <a:rPr lang="en-US" sz="4000" dirty="0" err="1" smtClean="0">
                <a:solidFill>
                  <a:schemeClr val="tx1">
                    <a:lumMod val="65000"/>
                    <a:lumOff val="35000"/>
                  </a:schemeClr>
                </a:solidFill>
              </a:rPr>
              <a:t>RoofSurface</a:t>
            </a:r>
            <a:r>
              <a:rPr lang="en-US" sz="4000" dirty="0" smtClean="0">
                <a:solidFill>
                  <a:schemeClr val="tx1">
                    <a:lumMod val="65000"/>
                    <a:lumOff val="35000"/>
                  </a:schemeClr>
                </a:solidFill>
              </a:rPr>
              <a:t> in LOD 2</a:t>
            </a:r>
            <a:endParaRPr lang="en-US" sz="4000" dirty="0">
              <a:solidFill>
                <a:schemeClr val="tx1">
                  <a:lumMod val="65000"/>
                  <a:lumOff val="35000"/>
                </a:schemeClr>
              </a:solidFill>
            </a:endParaRPr>
          </a:p>
        </p:txBody>
      </p:sp>
      <p:cxnSp>
        <p:nvCxnSpPr>
          <p:cNvPr id="17" name="Gerade Verbindung mit Pfeil 16"/>
          <p:cNvCxnSpPr/>
          <p:nvPr/>
        </p:nvCxnSpPr>
        <p:spPr>
          <a:xfrm>
            <a:off x="10058400" y="5034133"/>
            <a:ext cx="2223881" cy="765500"/>
          </a:xfrm>
          <a:prstGeom prst="straightConnector1">
            <a:avLst/>
          </a:prstGeom>
          <a:ln w="63500">
            <a:solidFill>
              <a:schemeClr val="accent2"/>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8" name="Gerade Verbindung mit Pfeil 17"/>
          <p:cNvCxnSpPr/>
          <p:nvPr/>
        </p:nvCxnSpPr>
        <p:spPr>
          <a:xfrm>
            <a:off x="8266922" y="7502716"/>
            <a:ext cx="1595719" cy="406359"/>
          </a:xfrm>
          <a:prstGeom prst="straightConnector1">
            <a:avLst/>
          </a:prstGeom>
          <a:ln w="63500">
            <a:solidFill>
              <a:schemeClr val="accent2"/>
            </a:solidFill>
            <a:tailEnd type="triangle" w="lg" len="med"/>
          </a:ln>
        </p:spPr>
        <p:style>
          <a:lnRef idx="1">
            <a:schemeClr val="accent1"/>
          </a:lnRef>
          <a:fillRef idx="0">
            <a:schemeClr val="accent1"/>
          </a:fillRef>
          <a:effectRef idx="0">
            <a:schemeClr val="accent1"/>
          </a:effectRef>
          <a:fontRef idx="minor">
            <a:schemeClr val="tx1"/>
          </a:fontRef>
        </p:style>
      </p:cxnSp>
      <p:sp>
        <p:nvSpPr>
          <p:cNvPr id="13" name="Textfeld 12"/>
          <p:cNvSpPr txBox="1"/>
          <p:nvPr/>
        </p:nvSpPr>
        <p:spPr>
          <a:xfrm>
            <a:off x="16790715" y="4421344"/>
            <a:ext cx="5370547" cy="1323439"/>
          </a:xfrm>
          <a:prstGeom prst="rect">
            <a:avLst/>
          </a:prstGeom>
          <a:noFill/>
        </p:spPr>
        <p:txBody>
          <a:bodyPr wrap="square" rtlCol="0">
            <a:spAutoFit/>
          </a:bodyPr>
          <a:lstStyle/>
          <a:p>
            <a:pPr algn="ctr"/>
            <a:r>
              <a:rPr lang="en-US" sz="4000" dirty="0" smtClean="0">
                <a:solidFill>
                  <a:schemeClr val="tx1">
                    <a:lumMod val="65000"/>
                    <a:lumOff val="35000"/>
                  </a:schemeClr>
                </a:solidFill>
              </a:rPr>
              <a:t>Building (outer shell) in LOD 2 (optional)</a:t>
            </a:r>
            <a:endParaRPr lang="en-US" sz="4000" dirty="0">
              <a:solidFill>
                <a:schemeClr val="tx1">
                  <a:lumMod val="65000"/>
                  <a:lumOff val="35000"/>
                </a:schemeClr>
              </a:solidFill>
            </a:endParaRPr>
          </a:p>
        </p:txBody>
      </p:sp>
      <p:cxnSp>
        <p:nvCxnSpPr>
          <p:cNvPr id="14" name="Gerade Verbindung mit Pfeil 13"/>
          <p:cNvCxnSpPr/>
          <p:nvPr/>
        </p:nvCxnSpPr>
        <p:spPr>
          <a:xfrm flipH="1">
            <a:off x="16307862" y="5287145"/>
            <a:ext cx="1112706" cy="591141"/>
          </a:xfrm>
          <a:prstGeom prst="straightConnector1">
            <a:avLst/>
          </a:prstGeom>
          <a:ln w="63500">
            <a:solidFill>
              <a:schemeClr val="accent2"/>
            </a:solidFill>
            <a:tailEnd type="triangle" w="lg" len="med"/>
          </a:ln>
        </p:spPr>
        <p:style>
          <a:lnRef idx="1">
            <a:schemeClr val="accent1"/>
          </a:lnRef>
          <a:fillRef idx="0">
            <a:schemeClr val="accent1"/>
          </a:fillRef>
          <a:effectRef idx="0">
            <a:schemeClr val="accent1"/>
          </a:effectRef>
          <a:fontRef idx="minor">
            <a:schemeClr val="tx1"/>
          </a:fontRef>
        </p:style>
      </p:cxnSp>
      <p:sp>
        <p:nvSpPr>
          <p:cNvPr id="19" name="Textfeld 18"/>
          <p:cNvSpPr txBox="1"/>
          <p:nvPr/>
        </p:nvSpPr>
        <p:spPr>
          <a:xfrm>
            <a:off x="3212435" y="6794830"/>
            <a:ext cx="5370547" cy="707886"/>
          </a:xfrm>
          <a:prstGeom prst="rect">
            <a:avLst/>
          </a:prstGeom>
          <a:noFill/>
        </p:spPr>
        <p:txBody>
          <a:bodyPr wrap="square" rtlCol="0">
            <a:spAutoFit/>
          </a:bodyPr>
          <a:lstStyle/>
          <a:p>
            <a:pPr algn="ctr"/>
            <a:r>
              <a:rPr lang="en-US" sz="4000" dirty="0" err="1" smtClean="0">
                <a:solidFill>
                  <a:schemeClr val="tx1">
                    <a:lumMod val="65000"/>
                    <a:lumOff val="35000"/>
                  </a:schemeClr>
                </a:solidFill>
              </a:rPr>
              <a:t>WallSurface</a:t>
            </a:r>
            <a:r>
              <a:rPr lang="en-US" sz="4000" dirty="0" smtClean="0">
                <a:solidFill>
                  <a:schemeClr val="tx1">
                    <a:lumMod val="65000"/>
                    <a:lumOff val="35000"/>
                  </a:schemeClr>
                </a:solidFill>
              </a:rPr>
              <a:t> in LOD 2</a:t>
            </a:r>
            <a:endParaRPr lang="en-US" sz="4000" dirty="0">
              <a:solidFill>
                <a:schemeClr val="tx1">
                  <a:lumMod val="65000"/>
                  <a:lumOff val="35000"/>
                </a:schemeClr>
              </a:solidFill>
            </a:endParaRPr>
          </a:p>
        </p:txBody>
      </p:sp>
      <p:cxnSp>
        <p:nvCxnSpPr>
          <p:cNvPr id="21" name="Gerade Verbindung mit Pfeil 20"/>
          <p:cNvCxnSpPr/>
          <p:nvPr/>
        </p:nvCxnSpPr>
        <p:spPr>
          <a:xfrm>
            <a:off x="8266922" y="7473242"/>
            <a:ext cx="4734853" cy="376885"/>
          </a:xfrm>
          <a:prstGeom prst="straightConnector1">
            <a:avLst/>
          </a:prstGeom>
          <a:ln w="63500">
            <a:solidFill>
              <a:schemeClr val="accent2"/>
            </a:solidFill>
            <a:tailEnd type="triangle" w="lg" len="med"/>
          </a:ln>
        </p:spPr>
        <p:style>
          <a:lnRef idx="1">
            <a:schemeClr val="accent1"/>
          </a:lnRef>
          <a:fillRef idx="0">
            <a:schemeClr val="accent1"/>
          </a:fillRef>
          <a:effectRef idx="0">
            <a:schemeClr val="accent1"/>
          </a:effectRef>
          <a:fontRef idx="minor">
            <a:schemeClr val="tx1"/>
          </a:fontRef>
        </p:style>
      </p:cxnSp>
      <p:sp>
        <p:nvSpPr>
          <p:cNvPr id="24" name="Textfeld 23"/>
          <p:cNvSpPr txBox="1"/>
          <p:nvPr/>
        </p:nvSpPr>
        <p:spPr>
          <a:xfrm>
            <a:off x="16986818" y="8188775"/>
            <a:ext cx="5370547" cy="1323439"/>
          </a:xfrm>
          <a:prstGeom prst="rect">
            <a:avLst/>
          </a:prstGeom>
          <a:noFill/>
        </p:spPr>
        <p:txBody>
          <a:bodyPr wrap="square" rtlCol="0">
            <a:spAutoFit/>
          </a:bodyPr>
          <a:lstStyle/>
          <a:p>
            <a:pPr algn="ctr"/>
            <a:r>
              <a:rPr lang="en-US" sz="4000" dirty="0" smtClean="0">
                <a:solidFill>
                  <a:schemeClr val="tx1">
                    <a:lumMod val="65000"/>
                    <a:lumOff val="35000"/>
                  </a:schemeClr>
                </a:solidFill>
              </a:rPr>
              <a:t>Door and Window </a:t>
            </a:r>
            <a:br>
              <a:rPr lang="en-US" sz="4000" dirty="0" smtClean="0">
                <a:solidFill>
                  <a:schemeClr val="tx1">
                    <a:lumMod val="65000"/>
                    <a:lumOff val="35000"/>
                  </a:schemeClr>
                </a:solidFill>
              </a:rPr>
            </a:br>
            <a:r>
              <a:rPr lang="en-US" sz="4000" dirty="0" smtClean="0">
                <a:solidFill>
                  <a:schemeClr val="tx1">
                    <a:lumMod val="65000"/>
                    <a:lumOff val="35000"/>
                  </a:schemeClr>
                </a:solidFill>
              </a:rPr>
              <a:t>in LOD 2</a:t>
            </a:r>
            <a:endParaRPr lang="en-US" sz="4000" dirty="0">
              <a:solidFill>
                <a:schemeClr val="tx1">
                  <a:lumMod val="65000"/>
                  <a:lumOff val="35000"/>
                </a:schemeClr>
              </a:solidFill>
            </a:endParaRPr>
          </a:p>
        </p:txBody>
      </p:sp>
      <p:cxnSp>
        <p:nvCxnSpPr>
          <p:cNvPr id="26" name="Gerade Verbindung mit Pfeil 25"/>
          <p:cNvCxnSpPr/>
          <p:nvPr/>
        </p:nvCxnSpPr>
        <p:spPr>
          <a:xfrm flipH="1" flipV="1">
            <a:off x="15880702" y="7719500"/>
            <a:ext cx="1539866" cy="790018"/>
          </a:xfrm>
          <a:prstGeom prst="straightConnector1">
            <a:avLst/>
          </a:prstGeom>
          <a:ln w="63500">
            <a:solidFill>
              <a:schemeClr val="accent2"/>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29" name="Gerade Verbindung mit Pfeil 28"/>
          <p:cNvCxnSpPr/>
          <p:nvPr/>
        </p:nvCxnSpPr>
        <p:spPr>
          <a:xfrm flipH="1" flipV="1">
            <a:off x="14872996" y="8188775"/>
            <a:ext cx="2547573" cy="320744"/>
          </a:xfrm>
          <a:prstGeom prst="straightConnector1">
            <a:avLst/>
          </a:prstGeom>
          <a:ln w="63500">
            <a:solidFill>
              <a:schemeClr val="accent2"/>
            </a:solidFill>
            <a:tailEnd type="triangle" w="lg" len="med"/>
          </a:ln>
        </p:spPr>
        <p:style>
          <a:lnRef idx="1">
            <a:schemeClr val="accent1"/>
          </a:lnRef>
          <a:fillRef idx="0">
            <a:schemeClr val="accent1"/>
          </a:fillRef>
          <a:effectRef idx="0">
            <a:schemeClr val="accent1"/>
          </a:effectRef>
          <a:fontRef idx="minor">
            <a:schemeClr val="tx1"/>
          </a:fontRef>
        </p:style>
      </p:cxnSp>
      <p:sp>
        <p:nvSpPr>
          <p:cNvPr id="32" name="Rechteck 31"/>
          <p:cNvSpPr/>
          <p:nvPr/>
        </p:nvSpPr>
        <p:spPr>
          <a:xfrm>
            <a:off x="0" y="2048256"/>
            <a:ext cx="1524000" cy="10479024"/>
          </a:xfrm>
          <a:prstGeom prst="rect">
            <a:avLst/>
          </a:prstGeom>
          <a:solidFill>
            <a:schemeClr val="accent6">
              <a:lumMod val="20000"/>
              <a:lumOff val="8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8000" b="1" dirty="0">
                <a:solidFill>
                  <a:srgbClr val="A8C02D"/>
                </a:solidFill>
                <a:ea typeface="+mj-ea"/>
                <a:cs typeface="+mj-cs"/>
              </a:rPr>
              <a:t>Our</a:t>
            </a:r>
            <a:r>
              <a:rPr lang="en-US" sz="8000" dirty="0">
                <a:solidFill>
                  <a:schemeClr val="tx1">
                    <a:lumMod val="50000"/>
                    <a:lumOff val="50000"/>
                  </a:schemeClr>
                </a:solidFill>
              </a:rPr>
              <a:t> </a:t>
            </a:r>
            <a:r>
              <a:rPr lang="en-US" sz="8000" b="1" dirty="0">
                <a:solidFill>
                  <a:srgbClr val="A8C02D"/>
                </a:solidFill>
                <a:ea typeface="+mj-ea"/>
                <a:cs typeface="+mj-cs"/>
              </a:rPr>
              <a:t>proposal</a:t>
            </a:r>
          </a:p>
        </p:txBody>
      </p:sp>
    </p:spTree>
    <p:extLst>
      <p:ext uri="{BB962C8B-B14F-4D97-AF65-F5344CB8AC3E}">
        <p14:creationId xmlns:p14="http://schemas.microsoft.com/office/powerpoint/2010/main" val="532286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3" grpId="0"/>
      <p:bldP spid="19" grpId="0"/>
      <p:bldP spid="24"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Grafik 11"/>
          <p:cNvPicPr>
            <a:picLocks noChangeAspect="1"/>
          </p:cNvPicPr>
          <p:nvPr/>
        </p:nvPicPr>
        <p:blipFill>
          <a:blip r:embed="rId2"/>
          <a:stretch>
            <a:fillRect/>
          </a:stretch>
        </p:blipFill>
        <p:spPr>
          <a:xfrm>
            <a:off x="9136949" y="4232396"/>
            <a:ext cx="7729652" cy="5153101"/>
          </a:xfrm>
          <a:prstGeom prst="rect">
            <a:avLst/>
          </a:prstGeom>
        </p:spPr>
      </p:pic>
      <p:sp>
        <p:nvSpPr>
          <p:cNvPr id="3" name="Titel 2"/>
          <p:cNvSpPr>
            <a:spLocks noGrp="1"/>
          </p:cNvSpPr>
          <p:nvPr>
            <p:ph type="title"/>
          </p:nvPr>
        </p:nvSpPr>
        <p:spPr/>
        <p:txBody>
          <a:bodyPr/>
          <a:lstStyle/>
          <a:p>
            <a:r>
              <a:rPr lang="en-US" dirty="0" smtClean="0"/>
              <a:t>Building model in LOD 2</a:t>
            </a:r>
            <a:endParaRPr lang="en-US" dirty="0"/>
          </a:p>
        </p:txBody>
      </p:sp>
      <p:sp>
        <p:nvSpPr>
          <p:cNvPr id="4" name="Foliennummernplatzhalter 3"/>
          <p:cNvSpPr>
            <a:spLocks noGrp="1"/>
          </p:cNvSpPr>
          <p:nvPr>
            <p:ph type="sldNum" sz="quarter" idx="12"/>
          </p:nvPr>
        </p:nvSpPr>
        <p:spPr/>
        <p:txBody>
          <a:bodyPr/>
          <a:lstStyle/>
          <a:p>
            <a:fld id="{AC1DDCB9-F0E3-4746-84F2-95D2A8F7600E}" type="slidenum">
              <a:rPr lang="de-DE" smtClean="0"/>
              <a:pPr/>
              <a:t>26</a:t>
            </a:fld>
            <a:endParaRPr lang="de-DE" dirty="0"/>
          </a:p>
        </p:txBody>
      </p:sp>
      <p:sp>
        <p:nvSpPr>
          <p:cNvPr id="5" name="Fußzeilenplatzhalter 4"/>
          <p:cNvSpPr>
            <a:spLocks noGrp="1"/>
          </p:cNvSpPr>
          <p:nvPr>
            <p:ph type="ftr" sz="quarter" idx="11"/>
          </p:nvPr>
        </p:nvSpPr>
        <p:spPr/>
        <p:txBody>
          <a:bodyPr/>
          <a:lstStyle/>
          <a:p>
            <a:r>
              <a:rPr lang="en-US" smtClean="0"/>
              <a:t>C. Nagel: Revision of the CityGML LOD concept</a:t>
            </a:r>
            <a:endParaRPr lang="de-DE" dirty="0"/>
          </a:p>
        </p:txBody>
      </p:sp>
      <p:sp>
        <p:nvSpPr>
          <p:cNvPr id="10" name="Inhaltsplatzhalter 1"/>
          <p:cNvSpPr>
            <a:spLocks noGrp="1"/>
          </p:cNvSpPr>
          <p:nvPr>
            <p:ph idx="1"/>
          </p:nvPr>
        </p:nvSpPr>
        <p:spPr>
          <a:xfrm>
            <a:off x="1676509" y="2290126"/>
            <a:ext cx="21032570" cy="1858541"/>
          </a:xfrm>
        </p:spPr>
        <p:txBody>
          <a:bodyPr>
            <a:normAutofit/>
          </a:bodyPr>
          <a:lstStyle/>
          <a:p>
            <a:r>
              <a:rPr lang="en-US" dirty="0" smtClean="0"/>
              <a:t>Example 5: Semantically classified exterior shell with interior structure</a:t>
            </a:r>
          </a:p>
          <a:p>
            <a:pPr lvl="1"/>
            <a:endParaRPr lang="en-US" dirty="0" smtClean="0"/>
          </a:p>
        </p:txBody>
      </p:sp>
      <p:sp>
        <p:nvSpPr>
          <p:cNvPr id="11" name="Inhaltsplatzhalter 1"/>
          <p:cNvSpPr txBox="1">
            <a:spLocks/>
          </p:cNvSpPr>
          <p:nvPr/>
        </p:nvSpPr>
        <p:spPr>
          <a:xfrm>
            <a:off x="1676509" y="10389970"/>
            <a:ext cx="21032570" cy="1965388"/>
          </a:xfrm>
          <a:prstGeom prst="rect">
            <a:avLst/>
          </a:prstGeom>
        </p:spPr>
        <p:txBody>
          <a:bodyPr vert="horz" lIns="91440" tIns="45720" rIns="91440" bIns="45720" rtlCol="0">
            <a:normAutofit/>
          </a:bodyPr>
          <a:lstStyle>
            <a:lvl1pPr marL="895350" indent="-895350" algn="l" defTabSz="1828891" rtl="0" eaLnBrk="1" latinLnBrk="0" hangingPunct="1">
              <a:lnSpc>
                <a:spcPct val="100000"/>
              </a:lnSpc>
              <a:spcBef>
                <a:spcPts val="0"/>
              </a:spcBef>
              <a:spcAft>
                <a:spcPts val="1200"/>
              </a:spcAft>
              <a:buClr>
                <a:srgbClr val="A8C02D"/>
              </a:buClr>
              <a:buSzPct val="100000"/>
              <a:buFont typeface="Wingdings" panose="05000000000000000000" pitchFamily="2" charset="2"/>
              <a:buChar char="§"/>
              <a:defRPr sz="4800" b="0" kern="1200">
                <a:solidFill>
                  <a:schemeClr val="tx1">
                    <a:lumMod val="65000"/>
                    <a:lumOff val="35000"/>
                  </a:schemeClr>
                </a:solidFill>
                <a:latin typeface="+mn-lt"/>
                <a:ea typeface="+mn-ea"/>
                <a:cs typeface="+mn-cs"/>
              </a:defRPr>
            </a:lvl1pPr>
            <a:lvl2pPr marL="1711325" indent="-796925" algn="l" defTabSz="1828891" rtl="0" eaLnBrk="1" latinLnBrk="0" hangingPunct="1">
              <a:lnSpc>
                <a:spcPct val="100000"/>
              </a:lnSpc>
              <a:spcBef>
                <a:spcPts val="0"/>
              </a:spcBef>
              <a:spcAft>
                <a:spcPts val="1200"/>
              </a:spcAft>
              <a:buClr>
                <a:srgbClr val="A8C02D"/>
              </a:buClr>
              <a:buFont typeface="Arial" panose="020B0604020202020204" pitchFamily="34" charset="0"/>
              <a:buChar char="•"/>
              <a:defRPr sz="4000" kern="1200">
                <a:solidFill>
                  <a:schemeClr val="tx1">
                    <a:lumMod val="65000"/>
                    <a:lumOff val="35000"/>
                  </a:schemeClr>
                </a:solidFill>
                <a:latin typeface="+mj-lt"/>
                <a:ea typeface="+mn-ea"/>
                <a:cs typeface="+mn-cs"/>
              </a:defRPr>
            </a:lvl2pPr>
            <a:lvl3pPr marL="2606675" indent="-777875" algn="l" defTabSz="1828891" rtl="0" eaLnBrk="1" latinLnBrk="0" hangingPunct="1">
              <a:lnSpc>
                <a:spcPct val="100000"/>
              </a:lnSpc>
              <a:spcBef>
                <a:spcPts val="0"/>
              </a:spcBef>
              <a:spcAft>
                <a:spcPts val="1200"/>
              </a:spcAft>
              <a:buClr>
                <a:srgbClr val="A8C02D"/>
              </a:buClr>
              <a:buFont typeface="Symbol" panose="05050102010706020507" pitchFamily="18" charset="2"/>
              <a:buChar char="-"/>
              <a:defRPr sz="3200" kern="1200">
                <a:solidFill>
                  <a:schemeClr val="tx1">
                    <a:lumMod val="65000"/>
                    <a:lumOff val="35000"/>
                  </a:schemeClr>
                </a:solidFill>
                <a:latin typeface="+mj-lt"/>
                <a:ea typeface="+mn-ea"/>
                <a:cs typeface="+mn-cs"/>
              </a:defRPr>
            </a:lvl3pPr>
            <a:lvl4pPr marL="2743200" indent="0" algn="l" defTabSz="1828891" rtl="0" eaLnBrk="1" latinLnBrk="0" hangingPunct="1">
              <a:lnSpc>
                <a:spcPct val="90000"/>
              </a:lnSpc>
              <a:spcBef>
                <a:spcPts val="1000"/>
              </a:spcBef>
              <a:buFont typeface="Symbol" panose="05050102010706020507" pitchFamily="18" charset="2"/>
              <a:buNone/>
              <a:defRPr sz="3600" kern="1200">
                <a:solidFill>
                  <a:schemeClr val="tx1">
                    <a:lumMod val="65000"/>
                    <a:lumOff val="35000"/>
                  </a:schemeClr>
                </a:solidFill>
                <a:latin typeface="+mn-lt"/>
                <a:ea typeface="+mn-ea"/>
                <a:cs typeface="+mn-cs"/>
              </a:defRPr>
            </a:lvl4pPr>
            <a:lvl5pPr marL="4115006" indent="-457223" algn="l" defTabSz="1828891" rtl="0" eaLnBrk="1" latinLnBrk="0" hangingPunct="1">
              <a:lnSpc>
                <a:spcPct val="90000"/>
              </a:lnSpc>
              <a:spcBef>
                <a:spcPts val="1000"/>
              </a:spcBef>
              <a:buFont typeface="Arial" panose="020B0604020202020204" pitchFamily="34" charset="0"/>
              <a:buChar char="•"/>
              <a:defRPr sz="3600" kern="1200">
                <a:solidFill>
                  <a:schemeClr val="tx1">
                    <a:lumMod val="65000"/>
                    <a:lumOff val="35000"/>
                  </a:schemeClr>
                </a:solidFill>
                <a:latin typeface="+mn-lt"/>
                <a:ea typeface="+mn-ea"/>
                <a:cs typeface="+mn-cs"/>
              </a:defRPr>
            </a:lvl5pPr>
            <a:lvl6pPr marL="5029451" indent="-457223" algn="l" defTabSz="1828891"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897" indent="-457223" algn="l" defTabSz="1828891"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343" indent="-457223" algn="l" defTabSz="1828891"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789" indent="-457223" algn="l" defTabSz="1828891"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r>
              <a:rPr lang="en-US" dirty="0" smtClean="0"/>
              <a:t>SIG3D label: </a:t>
            </a:r>
            <a:r>
              <a:rPr lang="en-US" b="1" dirty="0" smtClean="0">
                <a:solidFill>
                  <a:schemeClr val="accent4"/>
                </a:solidFill>
              </a:rPr>
              <a:t>“S3.3”</a:t>
            </a:r>
          </a:p>
          <a:p>
            <a:pPr lvl="1"/>
            <a:r>
              <a:rPr lang="en-US" dirty="0" smtClean="0">
                <a:solidFill>
                  <a:schemeClr val="accent4"/>
                </a:solidFill>
              </a:rPr>
              <a:t>Note: </a:t>
            </a:r>
            <a:r>
              <a:rPr lang="en-US" dirty="0" smtClean="0"/>
              <a:t>Geometry remains </a:t>
            </a:r>
            <a:r>
              <a:rPr lang="en-US" b="1" dirty="0" smtClean="0">
                <a:solidFill>
                  <a:schemeClr val="accent4"/>
                </a:solidFill>
              </a:rPr>
              <a:t>“Lod2” </a:t>
            </a:r>
            <a:r>
              <a:rPr lang="en-US" dirty="0"/>
              <a:t>in SIG3D terminology</a:t>
            </a:r>
            <a:endParaRPr lang="en-US" b="1" dirty="0">
              <a:solidFill>
                <a:schemeClr val="accent4"/>
              </a:solidFill>
            </a:endParaRPr>
          </a:p>
        </p:txBody>
      </p:sp>
      <p:sp>
        <p:nvSpPr>
          <p:cNvPr id="13" name="Rechteck 12"/>
          <p:cNvSpPr/>
          <p:nvPr/>
        </p:nvSpPr>
        <p:spPr>
          <a:xfrm>
            <a:off x="0" y="2048256"/>
            <a:ext cx="1524000" cy="10479024"/>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8000" dirty="0" smtClean="0">
                <a:solidFill>
                  <a:schemeClr val="accent2">
                    <a:lumMod val="75000"/>
                  </a:schemeClr>
                </a:solidFill>
              </a:rPr>
              <a:t>SIG3D</a:t>
            </a:r>
            <a:endParaRPr lang="en-US" sz="8000" dirty="0">
              <a:solidFill>
                <a:schemeClr val="accent2">
                  <a:lumMod val="75000"/>
                </a:schemeClr>
              </a:solidFill>
            </a:endParaRPr>
          </a:p>
        </p:txBody>
      </p:sp>
    </p:spTree>
    <p:extLst>
      <p:ext uri="{BB962C8B-B14F-4D97-AF65-F5344CB8AC3E}">
        <p14:creationId xmlns:p14="http://schemas.microsoft.com/office/powerpoint/2010/main" val="266217783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Grafik 19"/>
          <p:cNvPicPr>
            <a:picLocks noChangeAspect="1"/>
          </p:cNvPicPr>
          <p:nvPr/>
        </p:nvPicPr>
        <p:blipFill>
          <a:blip r:embed="rId2"/>
          <a:stretch>
            <a:fillRect/>
          </a:stretch>
        </p:blipFill>
        <p:spPr>
          <a:xfrm>
            <a:off x="9136949" y="4232396"/>
            <a:ext cx="7729652" cy="5153101"/>
          </a:xfrm>
          <a:prstGeom prst="rect">
            <a:avLst/>
          </a:prstGeom>
        </p:spPr>
      </p:pic>
      <p:sp>
        <p:nvSpPr>
          <p:cNvPr id="3" name="Titel 2"/>
          <p:cNvSpPr>
            <a:spLocks noGrp="1"/>
          </p:cNvSpPr>
          <p:nvPr>
            <p:ph type="title"/>
          </p:nvPr>
        </p:nvSpPr>
        <p:spPr/>
        <p:txBody>
          <a:bodyPr/>
          <a:lstStyle/>
          <a:p>
            <a:r>
              <a:rPr lang="en-US" dirty="0"/>
              <a:t>Building model in LOD </a:t>
            </a:r>
            <a:r>
              <a:rPr lang="en-US" dirty="0" smtClean="0"/>
              <a:t>2</a:t>
            </a:r>
            <a:endParaRPr lang="en-US" dirty="0"/>
          </a:p>
        </p:txBody>
      </p:sp>
      <p:sp>
        <p:nvSpPr>
          <p:cNvPr id="4" name="Foliennummernplatzhalter 3"/>
          <p:cNvSpPr>
            <a:spLocks noGrp="1"/>
          </p:cNvSpPr>
          <p:nvPr>
            <p:ph type="sldNum" sz="quarter" idx="12"/>
          </p:nvPr>
        </p:nvSpPr>
        <p:spPr/>
        <p:txBody>
          <a:bodyPr/>
          <a:lstStyle/>
          <a:p>
            <a:fld id="{AC1DDCB9-F0E3-4746-84F2-95D2A8F7600E}" type="slidenum">
              <a:rPr lang="de-DE" smtClean="0"/>
              <a:pPr/>
              <a:t>27</a:t>
            </a:fld>
            <a:endParaRPr lang="de-DE" dirty="0"/>
          </a:p>
        </p:txBody>
      </p:sp>
      <p:sp>
        <p:nvSpPr>
          <p:cNvPr id="5" name="Fußzeilenplatzhalter 4"/>
          <p:cNvSpPr>
            <a:spLocks noGrp="1"/>
          </p:cNvSpPr>
          <p:nvPr>
            <p:ph type="ftr" sz="quarter" idx="11"/>
          </p:nvPr>
        </p:nvSpPr>
        <p:spPr/>
        <p:txBody>
          <a:bodyPr/>
          <a:lstStyle/>
          <a:p>
            <a:r>
              <a:rPr lang="en-US" smtClean="0"/>
              <a:t>C. Nagel: Revision of the CityGML LOD concept</a:t>
            </a:r>
            <a:endParaRPr lang="de-DE" dirty="0"/>
          </a:p>
        </p:txBody>
      </p:sp>
      <p:sp>
        <p:nvSpPr>
          <p:cNvPr id="10" name="Inhaltsplatzhalter 1"/>
          <p:cNvSpPr>
            <a:spLocks noGrp="1"/>
          </p:cNvSpPr>
          <p:nvPr>
            <p:ph idx="1"/>
          </p:nvPr>
        </p:nvSpPr>
        <p:spPr>
          <a:xfrm>
            <a:off x="1676509" y="2290126"/>
            <a:ext cx="21032570" cy="1858541"/>
          </a:xfrm>
        </p:spPr>
        <p:txBody>
          <a:bodyPr>
            <a:normAutofit/>
          </a:bodyPr>
          <a:lstStyle/>
          <a:p>
            <a:r>
              <a:rPr lang="en-US" dirty="0"/>
              <a:t>Example 5: Semantically classified </a:t>
            </a:r>
            <a:r>
              <a:rPr lang="en-US" dirty="0" smtClean="0"/>
              <a:t>exterior shell with interior structure</a:t>
            </a:r>
            <a:endParaRPr lang="en-US" dirty="0"/>
          </a:p>
          <a:p>
            <a:pPr lvl="1"/>
            <a:endParaRPr lang="en-US" dirty="0"/>
          </a:p>
        </p:txBody>
      </p:sp>
      <p:sp>
        <p:nvSpPr>
          <p:cNvPr id="11" name="Inhaltsplatzhalter 1"/>
          <p:cNvSpPr txBox="1">
            <a:spLocks/>
          </p:cNvSpPr>
          <p:nvPr/>
        </p:nvSpPr>
        <p:spPr>
          <a:xfrm>
            <a:off x="1676509" y="10148878"/>
            <a:ext cx="21032570" cy="2206479"/>
          </a:xfrm>
          <a:prstGeom prst="rect">
            <a:avLst/>
          </a:prstGeom>
        </p:spPr>
        <p:txBody>
          <a:bodyPr vert="horz" lIns="91440" tIns="45720" rIns="91440" bIns="45720" rtlCol="0">
            <a:normAutofit/>
          </a:bodyPr>
          <a:lstStyle>
            <a:lvl1pPr marL="895350" indent="-895350" algn="l" defTabSz="1828891" rtl="0" eaLnBrk="1" latinLnBrk="0" hangingPunct="1">
              <a:lnSpc>
                <a:spcPct val="100000"/>
              </a:lnSpc>
              <a:spcBef>
                <a:spcPts val="0"/>
              </a:spcBef>
              <a:spcAft>
                <a:spcPts val="1200"/>
              </a:spcAft>
              <a:buClr>
                <a:srgbClr val="A8C02D"/>
              </a:buClr>
              <a:buSzPct val="100000"/>
              <a:buFont typeface="Wingdings" panose="05000000000000000000" pitchFamily="2" charset="2"/>
              <a:buChar char="§"/>
              <a:defRPr sz="4800" b="0" kern="1200">
                <a:solidFill>
                  <a:schemeClr val="tx1">
                    <a:lumMod val="65000"/>
                    <a:lumOff val="35000"/>
                  </a:schemeClr>
                </a:solidFill>
                <a:latin typeface="+mn-lt"/>
                <a:ea typeface="+mn-ea"/>
                <a:cs typeface="+mn-cs"/>
              </a:defRPr>
            </a:lvl1pPr>
            <a:lvl2pPr marL="1711325" indent="-796925" algn="l" defTabSz="1828891" rtl="0" eaLnBrk="1" latinLnBrk="0" hangingPunct="1">
              <a:lnSpc>
                <a:spcPct val="100000"/>
              </a:lnSpc>
              <a:spcBef>
                <a:spcPts val="0"/>
              </a:spcBef>
              <a:spcAft>
                <a:spcPts val="1200"/>
              </a:spcAft>
              <a:buClr>
                <a:srgbClr val="A8C02D"/>
              </a:buClr>
              <a:buFont typeface="Arial" panose="020B0604020202020204" pitchFamily="34" charset="0"/>
              <a:buChar char="•"/>
              <a:defRPr sz="4000" kern="1200">
                <a:solidFill>
                  <a:schemeClr val="tx1">
                    <a:lumMod val="65000"/>
                    <a:lumOff val="35000"/>
                  </a:schemeClr>
                </a:solidFill>
                <a:latin typeface="+mj-lt"/>
                <a:ea typeface="+mn-ea"/>
                <a:cs typeface="+mn-cs"/>
              </a:defRPr>
            </a:lvl2pPr>
            <a:lvl3pPr marL="2606675" indent="-777875" algn="l" defTabSz="1828891" rtl="0" eaLnBrk="1" latinLnBrk="0" hangingPunct="1">
              <a:lnSpc>
                <a:spcPct val="100000"/>
              </a:lnSpc>
              <a:spcBef>
                <a:spcPts val="0"/>
              </a:spcBef>
              <a:spcAft>
                <a:spcPts val="1200"/>
              </a:spcAft>
              <a:buClr>
                <a:srgbClr val="A8C02D"/>
              </a:buClr>
              <a:buFont typeface="Symbol" panose="05050102010706020507" pitchFamily="18" charset="2"/>
              <a:buChar char="-"/>
              <a:defRPr sz="3200" kern="1200">
                <a:solidFill>
                  <a:schemeClr val="tx1">
                    <a:lumMod val="65000"/>
                    <a:lumOff val="35000"/>
                  </a:schemeClr>
                </a:solidFill>
                <a:latin typeface="+mj-lt"/>
                <a:ea typeface="+mn-ea"/>
                <a:cs typeface="+mn-cs"/>
              </a:defRPr>
            </a:lvl3pPr>
            <a:lvl4pPr marL="2743200" indent="0" algn="l" defTabSz="1828891" rtl="0" eaLnBrk="1" latinLnBrk="0" hangingPunct="1">
              <a:lnSpc>
                <a:spcPct val="90000"/>
              </a:lnSpc>
              <a:spcBef>
                <a:spcPts val="1000"/>
              </a:spcBef>
              <a:buFont typeface="Symbol" panose="05050102010706020507" pitchFamily="18" charset="2"/>
              <a:buNone/>
              <a:defRPr sz="3600" kern="1200">
                <a:solidFill>
                  <a:schemeClr val="tx1">
                    <a:lumMod val="65000"/>
                    <a:lumOff val="35000"/>
                  </a:schemeClr>
                </a:solidFill>
                <a:latin typeface="+mn-lt"/>
                <a:ea typeface="+mn-ea"/>
                <a:cs typeface="+mn-cs"/>
              </a:defRPr>
            </a:lvl4pPr>
            <a:lvl5pPr marL="4115006" indent="-457223" algn="l" defTabSz="1828891" rtl="0" eaLnBrk="1" latinLnBrk="0" hangingPunct="1">
              <a:lnSpc>
                <a:spcPct val="90000"/>
              </a:lnSpc>
              <a:spcBef>
                <a:spcPts val="1000"/>
              </a:spcBef>
              <a:buFont typeface="Arial" panose="020B0604020202020204" pitchFamily="34" charset="0"/>
              <a:buChar char="•"/>
              <a:defRPr sz="3600" kern="1200">
                <a:solidFill>
                  <a:schemeClr val="tx1">
                    <a:lumMod val="65000"/>
                    <a:lumOff val="35000"/>
                  </a:schemeClr>
                </a:solidFill>
                <a:latin typeface="+mn-lt"/>
                <a:ea typeface="+mn-ea"/>
                <a:cs typeface="+mn-cs"/>
              </a:defRPr>
            </a:lvl5pPr>
            <a:lvl6pPr marL="5029451" indent="-457223" algn="l" defTabSz="1828891"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897" indent="-457223" algn="l" defTabSz="1828891"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343" indent="-457223" algn="l" defTabSz="1828891"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789" indent="-457223" algn="l" defTabSz="1828891"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r>
              <a:rPr lang="en-US" dirty="0" smtClean="0"/>
              <a:t>This is simply a </a:t>
            </a:r>
            <a:r>
              <a:rPr lang="en-US" dirty="0" smtClean="0">
                <a:solidFill>
                  <a:schemeClr val="accent4"/>
                </a:solidFill>
              </a:rPr>
              <a:t>Building </a:t>
            </a:r>
            <a:r>
              <a:rPr lang="en-US" dirty="0" smtClean="0"/>
              <a:t>feature with thematic </a:t>
            </a:r>
            <a:r>
              <a:rPr lang="en-US" dirty="0" err="1" smtClean="0">
                <a:solidFill>
                  <a:schemeClr val="accent4"/>
                </a:solidFill>
              </a:rPr>
              <a:t>BoundarySurface</a:t>
            </a:r>
            <a:r>
              <a:rPr lang="en-US" dirty="0" smtClean="0">
                <a:solidFill>
                  <a:schemeClr val="accent4"/>
                </a:solidFill>
              </a:rPr>
              <a:t> (exterior plus interior)</a:t>
            </a:r>
            <a:r>
              <a:rPr lang="en-US" dirty="0" smtClean="0"/>
              <a:t>, </a:t>
            </a:r>
            <a:r>
              <a:rPr lang="en-US" dirty="0" smtClean="0">
                <a:solidFill>
                  <a:schemeClr val="accent4"/>
                </a:solidFill>
              </a:rPr>
              <a:t>Room</a:t>
            </a:r>
            <a:r>
              <a:rPr lang="en-US" dirty="0" smtClean="0"/>
              <a:t>, </a:t>
            </a:r>
            <a:r>
              <a:rPr lang="en-US" dirty="0" smtClean="0">
                <a:solidFill>
                  <a:schemeClr val="accent4"/>
                </a:solidFill>
              </a:rPr>
              <a:t>Door</a:t>
            </a:r>
            <a:r>
              <a:rPr lang="en-US" dirty="0" smtClean="0"/>
              <a:t> and </a:t>
            </a:r>
            <a:r>
              <a:rPr lang="en-US" dirty="0" smtClean="0">
                <a:solidFill>
                  <a:schemeClr val="accent4"/>
                </a:solidFill>
              </a:rPr>
              <a:t>Window</a:t>
            </a:r>
            <a:r>
              <a:rPr lang="en-US" dirty="0" smtClean="0"/>
              <a:t> features in LOD 2</a:t>
            </a:r>
            <a:endParaRPr lang="en-US" dirty="0"/>
          </a:p>
        </p:txBody>
      </p:sp>
      <p:sp>
        <p:nvSpPr>
          <p:cNvPr id="16" name="Textfeld 15"/>
          <p:cNvSpPr txBox="1"/>
          <p:nvPr/>
        </p:nvSpPr>
        <p:spPr>
          <a:xfrm>
            <a:off x="5392452" y="4248982"/>
            <a:ext cx="5370547" cy="707886"/>
          </a:xfrm>
          <a:prstGeom prst="rect">
            <a:avLst/>
          </a:prstGeom>
          <a:noFill/>
        </p:spPr>
        <p:txBody>
          <a:bodyPr wrap="square" rtlCol="0">
            <a:spAutoFit/>
          </a:bodyPr>
          <a:lstStyle/>
          <a:p>
            <a:pPr algn="ctr"/>
            <a:r>
              <a:rPr lang="en-US" sz="4000" dirty="0" err="1" smtClean="0">
                <a:solidFill>
                  <a:schemeClr val="tx1">
                    <a:lumMod val="65000"/>
                    <a:lumOff val="35000"/>
                  </a:schemeClr>
                </a:solidFill>
              </a:rPr>
              <a:t>RoofSurface</a:t>
            </a:r>
            <a:r>
              <a:rPr lang="en-US" sz="4000" dirty="0" smtClean="0">
                <a:solidFill>
                  <a:schemeClr val="tx1">
                    <a:lumMod val="65000"/>
                    <a:lumOff val="35000"/>
                  </a:schemeClr>
                </a:solidFill>
              </a:rPr>
              <a:t> in LOD 2</a:t>
            </a:r>
            <a:endParaRPr lang="en-US" sz="4000" dirty="0">
              <a:solidFill>
                <a:schemeClr val="tx1">
                  <a:lumMod val="65000"/>
                  <a:lumOff val="35000"/>
                </a:schemeClr>
              </a:solidFill>
            </a:endParaRPr>
          </a:p>
        </p:txBody>
      </p:sp>
      <p:cxnSp>
        <p:nvCxnSpPr>
          <p:cNvPr id="17" name="Gerade Verbindung mit Pfeil 16"/>
          <p:cNvCxnSpPr/>
          <p:nvPr/>
        </p:nvCxnSpPr>
        <p:spPr>
          <a:xfrm>
            <a:off x="10058400" y="5034133"/>
            <a:ext cx="2223881" cy="765500"/>
          </a:xfrm>
          <a:prstGeom prst="straightConnector1">
            <a:avLst/>
          </a:prstGeom>
          <a:ln w="63500">
            <a:solidFill>
              <a:schemeClr val="accent2"/>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8" name="Gerade Verbindung mit Pfeil 17"/>
          <p:cNvCxnSpPr/>
          <p:nvPr/>
        </p:nvCxnSpPr>
        <p:spPr>
          <a:xfrm flipV="1">
            <a:off x="7739287" y="7147728"/>
            <a:ext cx="2509488" cy="1025703"/>
          </a:xfrm>
          <a:prstGeom prst="straightConnector1">
            <a:avLst/>
          </a:prstGeom>
          <a:ln w="63500">
            <a:solidFill>
              <a:schemeClr val="accent2"/>
            </a:solidFill>
            <a:tailEnd type="triangle" w="lg" len="med"/>
          </a:ln>
        </p:spPr>
        <p:style>
          <a:lnRef idx="1">
            <a:schemeClr val="accent1"/>
          </a:lnRef>
          <a:fillRef idx="0">
            <a:schemeClr val="accent1"/>
          </a:fillRef>
          <a:effectRef idx="0">
            <a:schemeClr val="accent1"/>
          </a:effectRef>
          <a:fontRef idx="minor">
            <a:schemeClr val="tx1"/>
          </a:fontRef>
        </p:style>
      </p:cxnSp>
      <p:sp>
        <p:nvSpPr>
          <p:cNvPr id="13" name="Textfeld 12"/>
          <p:cNvSpPr txBox="1"/>
          <p:nvPr/>
        </p:nvSpPr>
        <p:spPr>
          <a:xfrm>
            <a:off x="16443243" y="4476208"/>
            <a:ext cx="5370547" cy="1323439"/>
          </a:xfrm>
          <a:prstGeom prst="rect">
            <a:avLst/>
          </a:prstGeom>
          <a:noFill/>
        </p:spPr>
        <p:txBody>
          <a:bodyPr wrap="square" rtlCol="0">
            <a:spAutoFit/>
          </a:bodyPr>
          <a:lstStyle/>
          <a:p>
            <a:pPr algn="ctr"/>
            <a:r>
              <a:rPr lang="en-US" sz="4000" dirty="0" smtClean="0">
                <a:solidFill>
                  <a:schemeClr val="tx1">
                    <a:lumMod val="65000"/>
                    <a:lumOff val="35000"/>
                  </a:schemeClr>
                </a:solidFill>
              </a:rPr>
              <a:t>Building (outer shell) in LOD 2</a:t>
            </a:r>
            <a:endParaRPr lang="en-US" sz="4000" dirty="0">
              <a:solidFill>
                <a:schemeClr val="tx1">
                  <a:lumMod val="65000"/>
                  <a:lumOff val="35000"/>
                </a:schemeClr>
              </a:solidFill>
            </a:endParaRPr>
          </a:p>
        </p:txBody>
      </p:sp>
      <p:cxnSp>
        <p:nvCxnSpPr>
          <p:cNvPr id="14" name="Gerade Verbindung mit Pfeil 13"/>
          <p:cNvCxnSpPr/>
          <p:nvPr/>
        </p:nvCxnSpPr>
        <p:spPr>
          <a:xfrm flipH="1">
            <a:off x="16307862" y="5287145"/>
            <a:ext cx="1112706" cy="591141"/>
          </a:xfrm>
          <a:prstGeom prst="straightConnector1">
            <a:avLst/>
          </a:prstGeom>
          <a:ln w="63500">
            <a:solidFill>
              <a:schemeClr val="accent2"/>
            </a:solidFill>
            <a:tailEnd type="triangle" w="lg" len="med"/>
          </a:ln>
        </p:spPr>
        <p:style>
          <a:lnRef idx="1">
            <a:schemeClr val="accent1"/>
          </a:lnRef>
          <a:fillRef idx="0">
            <a:schemeClr val="accent1"/>
          </a:fillRef>
          <a:effectRef idx="0">
            <a:schemeClr val="accent1"/>
          </a:effectRef>
          <a:fontRef idx="minor">
            <a:schemeClr val="tx1"/>
          </a:fontRef>
        </p:style>
      </p:cxnSp>
      <p:sp>
        <p:nvSpPr>
          <p:cNvPr id="19" name="Textfeld 18"/>
          <p:cNvSpPr txBox="1"/>
          <p:nvPr/>
        </p:nvSpPr>
        <p:spPr>
          <a:xfrm>
            <a:off x="17420568" y="6439842"/>
            <a:ext cx="5370547" cy="707886"/>
          </a:xfrm>
          <a:prstGeom prst="rect">
            <a:avLst/>
          </a:prstGeom>
          <a:noFill/>
        </p:spPr>
        <p:txBody>
          <a:bodyPr wrap="square" rtlCol="0">
            <a:spAutoFit/>
          </a:bodyPr>
          <a:lstStyle/>
          <a:p>
            <a:pPr algn="ctr"/>
            <a:r>
              <a:rPr lang="en-US" sz="4000" dirty="0" err="1" smtClean="0">
                <a:solidFill>
                  <a:schemeClr val="tx1">
                    <a:lumMod val="65000"/>
                    <a:lumOff val="35000"/>
                  </a:schemeClr>
                </a:solidFill>
              </a:rPr>
              <a:t>WallSurface</a:t>
            </a:r>
            <a:r>
              <a:rPr lang="en-US" sz="4000" dirty="0" smtClean="0">
                <a:solidFill>
                  <a:schemeClr val="tx1">
                    <a:lumMod val="65000"/>
                    <a:lumOff val="35000"/>
                  </a:schemeClr>
                </a:solidFill>
              </a:rPr>
              <a:t> in LOD 2</a:t>
            </a:r>
            <a:endParaRPr lang="en-US" sz="4000" dirty="0">
              <a:solidFill>
                <a:schemeClr val="tx1">
                  <a:lumMod val="65000"/>
                  <a:lumOff val="35000"/>
                </a:schemeClr>
              </a:solidFill>
            </a:endParaRPr>
          </a:p>
        </p:txBody>
      </p:sp>
      <p:cxnSp>
        <p:nvCxnSpPr>
          <p:cNvPr id="21" name="Gerade Verbindung mit Pfeil 20"/>
          <p:cNvCxnSpPr/>
          <p:nvPr/>
        </p:nvCxnSpPr>
        <p:spPr>
          <a:xfrm flipH="1">
            <a:off x="16044146" y="6932583"/>
            <a:ext cx="1692483" cy="74705"/>
          </a:xfrm>
          <a:prstGeom prst="straightConnector1">
            <a:avLst/>
          </a:prstGeom>
          <a:ln w="63500">
            <a:solidFill>
              <a:schemeClr val="accent2"/>
            </a:solidFill>
            <a:tailEnd type="triangle" w="lg" len="med"/>
          </a:ln>
        </p:spPr>
        <p:style>
          <a:lnRef idx="1">
            <a:schemeClr val="accent1"/>
          </a:lnRef>
          <a:fillRef idx="0">
            <a:schemeClr val="accent1"/>
          </a:fillRef>
          <a:effectRef idx="0">
            <a:schemeClr val="accent1"/>
          </a:effectRef>
          <a:fontRef idx="minor">
            <a:schemeClr val="tx1"/>
          </a:fontRef>
        </p:style>
      </p:cxnSp>
      <p:sp>
        <p:nvSpPr>
          <p:cNvPr id="24" name="Textfeld 23"/>
          <p:cNvSpPr txBox="1"/>
          <p:nvPr/>
        </p:nvSpPr>
        <p:spPr>
          <a:xfrm>
            <a:off x="16986818" y="8188775"/>
            <a:ext cx="5370547" cy="1323439"/>
          </a:xfrm>
          <a:prstGeom prst="rect">
            <a:avLst/>
          </a:prstGeom>
          <a:noFill/>
        </p:spPr>
        <p:txBody>
          <a:bodyPr wrap="square" rtlCol="0">
            <a:spAutoFit/>
          </a:bodyPr>
          <a:lstStyle/>
          <a:p>
            <a:pPr algn="ctr"/>
            <a:r>
              <a:rPr lang="en-US" sz="4000" dirty="0" smtClean="0">
                <a:solidFill>
                  <a:schemeClr val="tx1">
                    <a:lumMod val="65000"/>
                    <a:lumOff val="35000"/>
                  </a:schemeClr>
                </a:solidFill>
              </a:rPr>
              <a:t>Door and Window</a:t>
            </a:r>
            <a:br>
              <a:rPr lang="en-US" sz="4000" dirty="0" smtClean="0">
                <a:solidFill>
                  <a:schemeClr val="tx1">
                    <a:lumMod val="65000"/>
                    <a:lumOff val="35000"/>
                  </a:schemeClr>
                </a:solidFill>
              </a:rPr>
            </a:br>
            <a:r>
              <a:rPr lang="en-US" sz="4000" dirty="0" smtClean="0">
                <a:solidFill>
                  <a:schemeClr val="tx1">
                    <a:lumMod val="65000"/>
                    <a:lumOff val="35000"/>
                  </a:schemeClr>
                </a:solidFill>
              </a:rPr>
              <a:t>in LOD 2</a:t>
            </a:r>
            <a:endParaRPr lang="en-US" sz="4000" dirty="0">
              <a:solidFill>
                <a:schemeClr val="tx1">
                  <a:lumMod val="65000"/>
                  <a:lumOff val="35000"/>
                </a:schemeClr>
              </a:solidFill>
            </a:endParaRPr>
          </a:p>
        </p:txBody>
      </p:sp>
      <p:cxnSp>
        <p:nvCxnSpPr>
          <p:cNvPr id="26" name="Gerade Verbindung mit Pfeil 25"/>
          <p:cNvCxnSpPr/>
          <p:nvPr/>
        </p:nvCxnSpPr>
        <p:spPr>
          <a:xfrm flipH="1" flipV="1">
            <a:off x="15712751" y="7669763"/>
            <a:ext cx="1707817" cy="839755"/>
          </a:xfrm>
          <a:prstGeom prst="straightConnector1">
            <a:avLst/>
          </a:prstGeom>
          <a:ln w="63500">
            <a:solidFill>
              <a:schemeClr val="accent2"/>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29" name="Gerade Verbindung mit Pfeil 28"/>
          <p:cNvCxnSpPr/>
          <p:nvPr/>
        </p:nvCxnSpPr>
        <p:spPr>
          <a:xfrm flipH="1" flipV="1">
            <a:off x="14667722" y="8188775"/>
            <a:ext cx="2752848" cy="320744"/>
          </a:xfrm>
          <a:prstGeom prst="straightConnector1">
            <a:avLst/>
          </a:prstGeom>
          <a:ln w="63500">
            <a:solidFill>
              <a:schemeClr val="accent2"/>
            </a:solidFill>
            <a:tailEnd type="triangle" w="lg" len="med"/>
          </a:ln>
        </p:spPr>
        <p:style>
          <a:lnRef idx="1">
            <a:schemeClr val="accent1"/>
          </a:lnRef>
          <a:fillRef idx="0">
            <a:schemeClr val="accent1"/>
          </a:fillRef>
          <a:effectRef idx="0">
            <a:schemeClr val="accent1"/>
          </a:effectRef>
          <a:fontRef idx="minor">
            <a:schemeClr val="tx1"/>
          </a:fontRef>
        </p:style>
      </p:cxnSp>
      <p:sp>
        <p:nvSpPr>
          <p:cNvPr id="25" name="Textfeld 24"/>
          <p:cNvSpPr txBox="1"/>
          <p:nvPr/>
        </p:nvSpPr>
        <p:spPr>
          <a:xfrm>
            <a:off x="2368740" y="5642336"/>
            <a:ext cx="5370547" cy="1323439"/>
          </a:xfrm>
          <a:prstGeom prst="rect">
            <a:avLst/>
          </a:prstGeom>
          <a:noFill/>
        </p:spPr>
        <p:txBody>
          <a:bodyPr wrap="square" rtlCol="0">
            <a:spAutoFit/>
          </a:bodyPr>
          <a:lstStyle/>
          <a:p>
            <a:pPr algn="ctr"/>
            <a:r>
              <a:rPr lang="en-US" sz="4000" dirty="0" err="1" smtClean="0">
                <a:solidFill>
                  <a:schemeClr val="tx1">
                    <a:lumMod val="65000"/>
                    <a:lumOff val="35000"/>
                  </a:schemeClr>
                </a:solidFill>
              </a:rPr>
              <a:t>InteriorWallSurface</a:t>
            </a:r>
            <a:r>
              <a:rPr lang="en-US" sz="4000" dirty="0" smtClean="0">
                <a:solidFill>
                  <a:schemeClr val="tx1">
                    <a:lumMod val="65000"/>
                    <a:lumOff val="35000"/>
                  </a:schemeClr>
                </a:solidFill>
              </a:rPr>
              <a:t> </a:t>
            </a:r>
            <a:br>
              <a:rPr lang="en-US" sz="4000" dirty="0" smtClean="0">
                <a:solidFill>
                  <a:schemeClr val="tx1">
                    <a:lumMod val="65000"/>
                    <a:lumOff val="35000"/>
                  </a:schemeClr>
                </a:solidFill>
              </a:rPr>
            </a:br>
            <a:r>
              <a:rPr lang="en-US" sz="4000" dirty="0" smtClean="0">
                <a:solidFill>
                  <a:schemeClr val="tx1">
                    <a:lumMod val="65000"/>
                    <a:lumOff val="35000"/>
                  </a:schemeClr>
                </a:solidFill>
              </a:rPr>
              <a:t>in LOD 2</a:t>
            </a:r>
            <a:endParaRPr lang="en-US" sz="4000" dirty="0">
              <a:solidFill>
                <a:schemeClr val="tx1">
                  <a:lumMod val="65000"/>
                  <a:lumOff val="35000"/>
                </a:schemeClr>
              </a:solidFill>
            </a:endParaRPr>
          </a:p>
        </p:txBody>
      </p:sp>
      <p:cxnSp>
        <p:nvCxnSpPr>
          <p:cNvPr id="27" name="Gerade Verbindung mit Pfeil 26"/>
          <p:cNvCxnSpPr/>
          <p:nvPr/>
        </p:nvCxnSpPr>
        <p:spPr>
          <a:xfrm>
            <a:off x="7391535" y="6108274"/>
            <a:ext cx="2349624" cy="571394"/>
          </a:xfrm>
          <a:prstGeom prst="straightConnector1">
            <a:avLst/>
          </a:prstGeom>
          <a:ln w="63500">
            <a:solidFill>
              <a:schemeClr val="accent2"/>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28" name="Gerade Verbindung mit Pfeil 27"/>
          <p:cNvCxnSpPr/>
          <p:nvPr/>
        </p:nvCxnSpPr>
        <p:spPr>
          <a:xfrm>
            <a:off x="7399938" y="6108274"/>
            <a:ext cx="2104842" cy="1029573"/>
          </a:xfrm>
          <a:prstGeom prst="straightConnector1">
            <a:avLst/>
          </a:prstGeom>
          <a:ln w="63500">
            <a:solidFill>
              <a:schemeClr val="accent2"/>
            </a:solidFill>
            <a:tailEnd type="triangle" w="lg" len="med"/>
          </a:ln>
        </p:spPr>
        <p:style>
          <a:lnRef idx="1">
            <a:schemeClr val="accent1"/>
          </a:lnRef>
          <a:fillRef idx="0">
            <a:schemeClr val="accent1"/>
          </a:fillRef>
          <a:effectRef idx="0">
            <a:schemeClr val="accent1"/>
          </a:effectRef>
          <a:fontRef idx="minor">
            <a:schemeClr val="tx1"/>
          </a:fontRef>
        </p:style>
      </p:cxnSp>
      <p:sp>
        <p:nvSpPr>
          <p:cNvPr id="31" name="Textfeld 30"/>
          <p:cNvSpPr txBox="1"/>
          <p:nvPr/>
        </p:nvSpPr>
        <p:spPr>
          <a:xfrm>
            <a:off x="2750118" y="7722923"/>
            <a:ext cx="5370547" cy="1323439"/>
          </a:xfrm>
          <a:prstGeom prst="rect">
            <a:avLst/>
          </a:prstGeom>
          <a:noFill/>
        </p:spPr>
        <p:txBody>
          <a:bodyPr wrap="square" rtlCol="0">
            <a:spAutoFit/>
          </a:bodyPr>
          <a:lstStyle/>
          <a:p>
            <a:pPr algn="ctr"/>
            <a:r>
              <a:rPr lang="en-US" sz="4000" dirty="0" err="1" smtClean="0">
                <a:solidFill>
                  <a:schemeClr val="tx1">
                    <a:lumMod val="65000"/>
                    <a:lumOff val="35000"/>
                  </a:schemeClr>
                </a:solidFill>
              </a:rPr>
              <a:t>FloorSurface</a:t>
            </a:r>
            <a:r>
              <a:rPr lang="en-US" sz="4000" dirty="0" smtClean="0">
                <a:solidFill>
                  <a:schemeClr val="tx1">
                    <a:lumMod val="65000"/>
                    <a:lumOff val="35000"/>
                  </a:schemeClr>
                </a:solidFill>
              </a:rPr>
              <a:t> and </a:t>
            </a:r>
            <a:r>
              <a:rPr lang="en-US" sz="4000" dirty="0" err="1" smtClean="0">
                <a:solidFill>
                  <a:schemeClr val="tx1">
                    <a:lumMod val="65000"/>
                    <a:lumOff val="35000"/>
                  </a:schemeClr>
                </a:solidFill>
              </a:rPr>
              <a:t>CeilingSurface</a:t>
            </a:r>
            <a:r>
              <a:rPr lang="en-US" sz="4000" dirty="0" smtClean="0">
                <a:solidFill>
                  <a:schemeClr val="tx1">
                    <a:lumMod val="65000"/>
                    <a:lumOff val="35000"/>
                  </a:schemeClr>
                </a:solidFill>
              </a:rPr>
              <a:t> in LOD 2</a:t>
            </a:r>
            <a:endParaRPr lang="en-US" sz="4000" dirty="0">
              <a:solidFill>
                <a:schemeClr val="tx1">
                  <a:lumMod val="65000"/>
                  <a:lumOff val="35000"/>
                </a:schemeClr>
              </a:solidFill>
            </a:endParaRPr>
          </a:p>
        </p:txBody>
      </p:sp>
      <p:sp>
        <p:nvSpPr>
          <p:cNvPr id="38" name="Textfeld 37"/>
          <p:cNvSpPr txBox="1"/>
          <p:nvPr/>
        </p:nvSpPr>
        <p:spPr>
          <a:xfrm>
            <a:off x="10937315" y="9190376"/>
            <a:ext cx="5370547" cy="707886"/>
          </a:xfrm>
          <a:prstGeom prst="rect">
            <a:avLst/>
          </a:prstGeom>
          <a:noFill/>
        </p:spPr>
        <p:txBody>
          <a:bodyPr wrap="square" rtlCol="0">
            <a:spAutoFit/>
          </a:bodyPr>
          <a:lstStyle/>
          <a:p>
            <a:pPr algn="ctr"/>
            <a:r>
              <a:rPr lang="en-US" sz="4000" dirty="0" smtClean="0">
                <a:solidFill>
                  <a:schemeClr val="tx1">
                    <a:lumMod val="65000"/>
                    <a:lumOff val="35000"/>
                  </a:schemeClr>
                </a:solidFill>
              </a:rPr>
              <a:t>Room in LOD 2</a:t>
            </a:r>
            <a:endParaRPr lang="en-US" sz="4000" dirty="0">
              <a:solidFill>
                <a:schemeClr val="tx1">
                  <a:lumMod val="65000"/>
                  <a:lumOff val="35000"/>
                </a:schemeClr>
              </a:solidFill>
            </a:endParaRPr>
          </a:p>
        </p:txBody>
      </p:sp>
      <p:cxnSp>
        <p:nvCxnSpPr>
          <p:cNvPr id="41" name="Gerade Verbindung mit Pfeil 40"/>
          <p:cNvCxnSpPr/>
          <p:nvPr/>
        </p:nvCxnSpPr>
        <p:spPr>
          <a:xfrm flipH="1" flipV="1">
            <a:off x="12192794" y="8750443"/>
            <a:ext cx="440855" cy="531900"/>
          </a:xfrm>
          <a:prstGeom prst="straightConnector1">
            <a:avLst/>
          </a:prstGeom>
          <a:ln w="63500">
            <a:solidFill>
              <a:schemeClr val="accent2"/>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45" name="Gerade Verbindung mit Pfeil 44"/>
          <p:cNvCxnSpPr/>
          <p:nvPr/>
        </p:nvCxnSpPr>
        <p:spPr>
          <a:xfrm flipH="1" flipV="1">
            <a:off x="11850624" y="7370064"/>
            <a:ext cx="783026" cy="1912279"/>
          </a:xfrm>
          <a:prstGeom prst="straightConnector1">
            <a:avLst/>
          </a:prstGeom>
          <a:ln w="63500">
            <a:solidFill>
              <a:schemeClr val="accent2"/>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52" name="Gerade Verbindung mit Pfeil 51"/>
          <p:cNvCxnSpPr/>
          <p:nvPr/>
        </p:nvCxnSpPr>
        <p:spPr>
          <a:xfrm flipV="1">
            <a:off x="7739287" y="8173430"/>
            <a:ext cx="2509488" cy="15345"/>
          </a:xfrm>
          <a:prstGeom prst="straightConnector1">
            <a:avLst/>
          </a:prstGeom>
          <a:ln w="63500">
            <a:solidFill>
              <a:schemeClr val="accent2"/>
            </a:solidFill>
            <a:tailEnd type="triangle" w="lg" len="med"/>
          </a:ln>
        </p:spPr>
        <p:style>
          <a:lnRef idx="1">
            <a:schemeClr val="accent1"/>
          </a:lnRef>
          <a:fillRef idx="0">
            <a:schemeClr val="accent1"/>
          </a:fillRef>
          <a:effectRef idx="0">
            <a:schemeClr val="accent1"/>
          </a:effectRef>
          <a:fontRef idx="minor">
            <a:schemeClr val="tx1"/>
          </a:fontRef>
        </p:style>
      </p:cxnSp>
      <p:sp>
        <p:nvSpPr>
          <p:cNvPr id="55" name="Rechteck 54"/>
          <p:cNvSpPr/>
          <p:nvPr/>
        </p:nvSpPr>
        <p:spPr>
          <a:xfrm>
            <a:off x="0" y="2048256"/>
            <a:ext cx="1524000" cy="10479024"/>
          </a:xfrm>
          <a:prstGeom prst="rect">
            <a:avLst/>
          </a:prstGeom>
          <a:solidFill>
            <a:schemeClr val="accent6">
              <a:lumMod val="20000"/>
              <a:lumOff val="8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8000" b="1" dirty="0">
                <a:solidFill>
                  <a:srgbClr val="A8C02D"/>
                </a:solidFill>
                <a:ea typeface="+mj-ea"/>
                <a:cs typeface="+mj-cs"/>
              </a:rPr>
              <a:t>Our</a:t>
            </a:r>
            <a:r>
              <a:rPr lang="en-US" sz="8000" dirty="0">
                <a:solidFill>
                  <a:schemeClr val="tx1">
                    <a:lumMod val="50000"/>
                    <a:lumOff val="50000"/>
                  </a:schemeClr>
                </a:solidFill>
              </a:rPr>
              <a:t> </a:t>
            </a:r>
            <a:r>
              <a:rPr lang="en-US" sz="8000" b="1" dirty="0">
                <a:solidFill>
                  <a:srgbClr val="A8C02D"/>
                </a:solidFill>
                <a:ea typeface="+mj-ea"/>
                <a:cs typeface="+mj-cs"/>
              </a:rPr>
              <a:t>proposal</a:t>
            </a:r>
          </a:p>
        </p:txBody>
      </p:sp>
    </p:spTree>
    <p:extLst>
      <p:ext uri="{BB962C8B-B14F-4D97-AF65-F5344CB8AC3E}">
        <p14:creationId xmlns:p14="http://schemas.microsoft.com/office/powerpoint/2010/main" val="2384781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3" grpId="0"/>
      <p:bldP spid="19" grpId="0"/>
      <p:bldP spid="24" grpId="0"/>
      <p:bldP spid="25" grpId="0"/>
      <p:bldP spid="31" grpId="0"/>
      <p:bldP spid="38"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fik 8"/>
          <p:cNvPicPr>
            <a:picLocks noChangeAspect="1"/>
          </p:cNvPicPr>
          <p:nvPr/>
        </p:nvPicPr>
        <p:blipFill>
          <a:blip r:embed="rId2"/>
          <a:stretch>
            <a:fillRect/>
          </a:stretch>
        </p:blipFill>
        <p:spPr>
          <a:xfrm>
            <a:off x="8865554" y="4148667"/>
            <a:ext cx="8001047" cy="5077998"/>
          </a:xfrm>
          <a:prstGeom prst="rect">
            <a:avLst/>
          </a:prstGeom>
        </p:spPr>
      </p:pic>
      <p:sp>
        <p:nvSpPr>
          <p:cNvPr id="3" name="Titel 2"/>
          <p:cNvSpPr>
            <a:spLocks noGrp="1"/>
          </p:cNvSpPr>
          <p:nvPr>
            <p:ph type="title"/>
          </p:nvPr>
        </p:nvSpPr>
        <p:spPr/>
        <p:txBody>
          <a:bodyPr/>
          <a:lstStyle/>
          <a:p>
            <a:r>
              <a:rPr lang="en-US" dirty="0" smtClean="0"/>
              <a:t>Building model in LOD 2</a:t>
            </a:r>
            <a:endParaRPr lang="en-US" dirty="0"/>
          </a:p>
        </p:txBody>
      </p:sp>
      <p:sp>
        <p:nvSpPr>
          <p:cNvPr id="4" name="Foliennummernplatzhalter 3"/>
          <p:cNvSpPr>
            <a:spLocks noGrp="1"/>
          </p:cNvSpPr>
          <p:nvPr>
            <p:ph type="sldNum" sz="quarter" idx="12"/>
          </p:nvPr>
        </p:nvSpPr>
        <p:spPr/>
        <p:txBody>
          <a:bodyPr/>
          <a:lstStyle/>
          <a:p>
            <a:fld id="{AC1DDCB9-F0E3-4746-84F2-95D2A8F7600E}" type="slidenum">
              <a:rPr lang="de-DE" smtClean="0"/>
              <a:pPr/>
              <a:t>28</a:t>
            </a:fld>
            <a:endParaRPr lang="de-DE" dirty="0"/>
          </a:p>
        </p:txBody>
      </p:sp>
      <p:sp>
        <p:nvSpPr>
          <p:cNvPr id="5" name="Fußzeilenplatzhalter 4"/>
          <p:cNvSpPr>
            <a:spLocks noGrp="1"/>
          </p:cNvSpPr>
          <p:nvPr>
            <p:ph type="ftr" sz="quarter" idx="11"/>
          </p:nvPr>
        </p:nvSpPr>
        <p:spPr/>
        <p:txBody>
          <a:bodyPr/>
          <a:lstStyle/>
          <a:p>
            <a:r>
              <a:rPr lang="en-US" smtClean="0"/>
              <a:t>C. Nagel: Revision of the CityGML LOD concept</a:t>
            </a:r>
            <a:endParaRPr lang="de-DE" dirty="0"/>
          </a:p>
        </p:txBody>
      </p:sp>
      <p:sp>
        <p:nvSpPr>
          <p:cNvPr id="10" name="Inhaltsplatzhalter 1"/>
          <p:cNvSpPr>
            <a:spLocks noGrp="1"/>
          </p:cNvSpPr>
          <p:nvPr>
            <p:ph idx="1"/>
          </p:nvPr>
        </p:nvSpPr>
        <p:spPr>
          <a:xfrm>
            <a:off x="1676509" y="2290126"/>
            <a:ext cx="21032570" cy="1858541"/>
          </a:xfrm>
        </p:spPr>
        <p:txBody>
          <a:bodyPr>
            <a:normAutofit/>
          </a:bodyPr>
          <a:lstStyle/>
          <a:p>
            <a:r>
              <a:rPr lang="en-US" dirty="0" smtClean="0"/>
              <a:t>Example 6: Semantically classified interior structure without exterior shell</a:t>
            </a:r>
          </a:p>
          <a:p>
            <a:pPr lvl="1"/>
            <a:endParaRPr lang="en-US" dirty="0" smtClean="0"/>
          </a:p>
        </p:txBody>
      </p:sp>
      <p:sp>
        <p:nvSpPr>
          <p:cNvPr id="11" name="Inhaltsplatzhalter 1"/>
          <p:cNvSpPr txBox="1">
            <a:spLocks/>
          </p:cNvSpPr>
          <p:nvPr/>
        </p:nvSpPr>
        <p:spPr>
          <a:xfrm>
            <a:off x="1676509" y="10389970"/>
            <a:ext cx="21032570" cy="1965388"/>
          </a:xfrm>
          <a:prstGeom prst="rect">
            <a:avLst/>
          </a:prstGeom>
        </p:spPr>
        <p:txBody>
          <a:bodyPr vert="horz" lIns="91440" tIns="45720" rIns="91440" bIns="45720" rtlCol="0">
            <a:normAutofit/>
          </a:bodyPr>
          <a:lstStyle>
            <a:lvl1pPr marL="895350" indent="-895350" algn="l" defTabSz="1828891" rtl="0" eaLnBrk="1" latinLnBrk="0" hangingPunct="1">
              <a:lnSpc>
                <a:spcPct val="100000"/>
              </a:lnSpc>
              <a:spcBef>
                <a:spcPts val="0"/>
              </a:spcBef>
              <a:spcAft>
                <a:spcPts val="1200"/>
              </a:spcAft>
              <a:buClr>
                <a:srgbClr val="A8C02D"/>
              </a:buClr>
              <a:buSzPct val="100000"/>
              <a:buFont typeface="Wingdings" panose="05000000000000000000" pitchFamily="2" charset="2"/>
              <a:buChar char="§"/>
              <a:defRPr sz="4800" b="0" kern="1200">
                <a:solidFill>
                  <a:schemeClr val="tx1">
                    <a:lumMod val="65000"/>
                    <a:lumOff val="35000"/>
                  </a:schemeClr>
                </a:solidFill>
                <a:latin typeface="+mn-lt"/>
                <a:ea typeface="+mn-ea"/>
                <a:cs typeface="+mn-cs"/>
              </a:defRPr>
            </a:lvl1pPr>
            <a:lvl2pPr marL="1711325" indent="-796925" algn="l" defTabSz="1828891" rtl="0" eaLnBrk="1" latinLnBrk="0" hangingPunct="1">
              <a:lnSpc>
                <a:spcPct val="100000"/>
              </a:lnSpc>
              <a:spcBef>
                <a:spcPts val="0"/>
              </a:spcBef>
              <a:spcAft>
                <a:spcPts val="1200"/>
              </a:spcAft>
              <a:buClr>
                <a:srgbClr val="A8C02D"/>
              </a:buClr>
              <a:buFont typeface="Arial" panose="020B0604020202020204" pitchFamily="34" charset="0"/>
              <a:buChar char="•"/>
              <a:defRPr sz="4000" kern="1200">
                <a:solidFill>
                  <a:schemeClr val="tx1">
                    <a:lumMod val="65000"/>
                    <a:lumOff val="35000"/>
                  </a:schemeClr>
                </a:solidFill>
                <a:latin typeface="+mj-lt"/>
                <a:ea typeface="+mn-ea"/>
                <a:cs typeface="+mn-cs"/>
              </a:defRPr>
            </a:lvl2pPr>
            <a:lvl3pPr marL="2606675" indent="-777875" algn="l" defTabSz="1828891" rtl="0" eaLnBrk="1" latinLnBrk="0" hangingPunct="1">
              <a:lnSpc>
                <a:spcPct val="100000"/>
              </a:lnSpc>
              <a:spcBef>
                <a:spcPts val="0"/>
              </a:spcBef>
              <a:spcAft>
                <a:spcPts val="1200"/>
              </a:spcAft>
              <a:buClr>
                <a:srgbClr val="A8C02D"/>
              </a:buClr>
              <a:buFont typeface="Symbol" panose="05050102010706020507" pitchFamily="18" charset="2"/>
              <a:buChar char="-"/>
              <a:defRPr sz="3200" kern="1200">
                <a:solidFill>
                  <a:schemeClr val="tx1">
                    <a:lumMod val="65000"/>
                    <a:lumOff val="35000"/>
                  </a:schemeClr>
                </a:solidFill>
                <a:latin typeface="+mj-lt"/>
                <a:ea typeface="+mn-ea"/>
                <a:cs typeface="+mn-cs"/>
              </a:defRPr>
            </a:lvl3pPr>
            <a:lvl4pPr marL="2743200" indent="0" algn="l" defTabSz="1828891" rtl="0" eaLnBrk="1" latinLnBrk="0" hangingPunct="1">
              <a:lnSpc>
                <a:spcPct val="90000"/>
              </a:lnSpc>
              <a:spcBef>
                <a:spcPts val="1000"/>
              </a:spcBef>
              <a:buFont typeface="Symbol" panose="05050102010706020507" pitchFamily="18" charset="2"/>
              <a:buNone/>
              <a:defRPr sz="3600" kern="1200">
                <a:solidFill>
                  <a:schemeClr val="tx1">
                    <a:lumMod val="65000"/>
                    <a:lumOff val="35000"/>
                  </a:schemeClr>
                </a:solidFill>
                <a:latin typeface="+mn-lt"/>
                <a:ea typeface="+mn-ea"/>
                <a:cs typeface="+mn-cs"/>
              </a:defRPr>
            </a:lvl4pPr>
            <a:lvl5pPr marL="4115006" indent="-457223" algn="l" defTabSz="1828891" rtl="0" eaLnBrk="1" latinLnBrk="0" hangingPunct="1">
              <a:lnSpc>
                <a:spcPct val="90000"/>
              </a:lnSpc>
              <a:spcBef>
                <a:spcPts val="1000"/>
              </a:spcBef>
              <a:buFont typeface="Arial" panose="020B0604020202020204" pitchFamily="34" charset="0"/>
              <a:buChar char="•"/>
              <a:defRPr sz="3600" kern="1200">
                <a:solidFill>
                  <a:schemeClr val="tx1">
                    <a:lumMod val="65000"/>
                    <a:lumOff val="35000"/>
                  </a:schemeClr>
                </a:solidFill>
                <a:latin typeface="+mn-lt"/>
                <a:ea typeface="+mn-ea"/>
                <a:cs typeface="+mn-cs"/>
              </a:defRPr>
            </a:lvl5pPr>
            <a:lvl6pPr marL="5029451" indent="-457223" algn="l" defTabSz="1828891"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897" indent="-457223" algn="l" defTabSz="1828891"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343" indent="-457223" algn="l" defTabSz="1828891"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789" indent="-457223" algn="l" defTabSz="1828891"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r>
              <a:rPr lang="en-US" dirty="0" smtClean="0"/>
              <a:t>SIG3D label: </a:t>
            </a:r>
            <a:r>
              <a:rPr lang="en-US" b="1" dirty="0" smtClean="0">
                <a:solidFill>
                  <a:schemeClr val="accent4"/>
                </a:solidFill>
              </a:rPr>
              <a:t>“S.3”</a:t>
            </a:r>
          </a:p>
          <a:p>
            <a:pPr lvl="1"/>
            <a:r>
              <a:rPr lang="en-US" dirty="0" smtClean="0">
                <a:solidFill>
                  <a:schemeClr val="accent4"/>
                </a:solidFill>
              </a:rPr>
              <a:t>Note: </a:t>
            </a:r>
            <a:r>
              <a:rPr lang="en-US" dirty="0" smtClean="0"/>
              <a:t>Geometry remains </a:t>
            </a:r>
            <a:r>
              <a:rPr lang="en-US" b="1" dirty="0" smtClean="0">
                <a:solidFill>
                  <a:schemeClr val="accent4"/>
                </a:solidFill>
              </a:rPr>
              <a:t>“Lod2” </a:t>
            </a:r>
            <a:r>
              <a:rPr lang="en-US" dirty="0"/>
              <a:t>in SIG3D terminology</a:t>
            </a:r>
            <a:endParaRPr lang="en-US" b="1" dirty="0">
              <a:solidFill>
                <a:schemeClr val="accent4"/>
              </a:solidFill>
            </a:endParaRPr>
          </a:p>
        </p:txBody>
      </p:sp>
      <p:sp>
        <p:nvSpPr>
          <p:cNvPr id="13" name="Rechteck 12"/>
          <p:cNvSpPr/>
          <p:nvPr/>
        </p:nvSpPr>
        <p:spPr>
          <a:xfrm>
            <a:off x="0" y="2048256"/>
            <a:ext cx="1524000" cy="10479024"/>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8000" dirty="0" smtClean="0">
                <a:solidFill>
                  <a:schemeClr val="accent2">
                    <a:lumMod val="75000"/>
                  </a:schemeClr>
                </a:solidFill>
              </a:rPr>
              <a:t>SIG3D</a:t>
            </a:r>
            <a:endParaRPr lang="en-US" sz="8000" dirty="0">
              <a:solidFill>
                <a:schemeClr val="accent2">
                  <a:lumMod val="75000"/>
                </a:schemeClr>
              </a:solidFill>
            </a:endParaRPr>
          </a:p>
        </p:txBody>
      </p:sp>
    </p:spTree>
    <p:extLst>
      <p:ext uri="{BB962C8B-B14F-4D97-AF65-F5344CB8AC3E}">
        <p14:creationId xmlns:p14="http://schemas.microsoft.com/office/powerpoint/2010/main" val="224946260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Grafik 29"/>
          <p:cNvPicPr>
            <a:picLocks noChangeAspect="1"/>
          </p:cNvPicPr>
          <p:nvPr/>
        </p:nvPicPr>
        <p:blipFill>
          <a:blip r:embed="rId2"/>
          <a:stretch>
            <a:fillRect/>
          </a:stretch>
        </p:blipFill>
        <p:spPr>
          <a:xfrm>
            <a:off x="8865554" y="4148667"/>
            <a:ext cx="8001047" cy="5077998"/>
          </a:xfrm>
          <a:prstGeom prst="rect">
            <a:avLst/>
          </a:prstGeom>
        </p:spPr>
      </p:pic>
      <p:sp>
        <p:nvSpPr>
          <p:cNvPr id="3" name="Titel 2"/>
          <p:cNvSpPr>
            <a:spLocks noGrp="1"/>
          </p:cNvSpPr>
          <p:nvPr>
            <p:ph type="title"/>
          </p:nvPr>
        </p:nvSpPr>
        <p:spPr/>
        <p:txBody>
          <a:bodyPr/>
          <a:lstStyle/>
          <a:p>
            <a:r>
              <a:rPr lang="en-US" dirty="0"/>
              <a:t>Building model in LOD </a:t>
            </a:r>
            <a:r>
              <a:rPr lang="en-US" dirty="0" smtClean="0"/>
              <a:t>2</a:t>
            </a:r>
            <a:endParaRPr lang="en-US" dirty="0"/>
          </a:p>
        </p:txBody>
      </p:sp>
      <p:sp>
        <p:nvSpPr>
          <p:cNvPr id="4" name="Foliennummernplatzhalter 3"/>
          <p:cNvSpPr>
            <a:spLocks noGrp="1"/>
          </p:cNvSpPr>
          <p:nvPr>
            <p:ph type="sldNum" sz="quarter" idx="12"/>
          </p:nvPr>
        </p:nvSpPr>
        <p:spPr/>
        <p:txBody>
          <a:bodyPr/>
          <a:lstStyle/>
          <a:p>
            <a:fld id="{AC1DDCB9-F0E3-4746-84F2-95D2A8F7600E}" type="slidenum">
              <a:rPr lang="de-DE" smtClean="0"/>
              <a:pPr/>
              <a:t>29</a:t>
            </a:fld>
            <a:endParaRPr lang="de-DE" dirty="0"/>
          </a:p>
        </p:txBody>
      </p:sp>
      <p:sp>
        <p:nvSpPr>
          <p:cNvPr id="5" name="Fußzeilenplatzhalter 4"/>
          <p:cNvSpPr>
            <a:spLocks noGrp="1"/>
          </p:cNvSpPr>
          <p:nvPr>
            <p:ph type="ftr" sz="quarter" idx="11"/>
          </p:nvPr>
        </p:nvSpPr>
        <p:spPr/>
        <p:txBody>
          <a:bodyPr/>
          <a:lstStyle/>
          <a:p>
            <a:r>
              <a:rPr lang="en-US" smtClean="0"/>
              <a:t>C. Nagel: Revision of the CityGML LOD concept</a:t>
            </a:r>
            <a:endParaRPr lang="de-DE" dirty="0"/>
          </a:p>
        </p:txBody>
      </p:sp>
      <p:sp>
        <p:nvSpPr>
          <p:cNvPr id="10" name="Inhaltsplatzhalter 1"/>
          <p:cNvSpPr>
            <a:spLocks noGrp="1"/>
          </p:cNvSpPr>
          <p:nvPr>
            <p:ph idx="1"/>
          </p:nvPr>
        </p:nvSpPr>
        <p:spPr>
          <a:xfrm>
            <a:off x="1676509" y="2290126"/>
            <a:ext cx="21032570" cy="1858541"/>
          </a:xfrm>
        </p:spPr>
        <p:txBody>
          <a:bodyPr>
            <a:normAutofit/>
          </a:bodyPr>
          <a:lstStyle/>
          <a:p>
            <a:r>
              <a:rPr lang="en-US" dirty="0"/>
              <a:t>Example 6: Semantically classified interior structure without exterior shell</a:t>
            </a:r>
          </a:p>
          <a:p>
            <a:pPr lvl="1"/>
            <a:endParaRPr lang="en-US" dirty="0"/>
          </a:p>
        </p:txBody>
      </p:sp>
      <p:sp>
        <p:nvSpPr>
          <p:cNvPr id="11" name="Inhaltsplatzhalter 1"/>
          <p:cNvSpPr txBox="1">
            <a:spLocks/>
          </p:cNvSpPr>
          <p:nvPr/>
        </p:nvSpPr>
        <p:spPr>
          <a:xfrm>
            <a:off x="1676509" y="10148878"/>
            <a:ext cx="21032570" cy="2206479"/>
          </a:xfrm>
          <a:prstGeom prst="rect">
            <a:avLst/>
          </a:prstGeom>
        </p:spPr>
        <p:txBody>
          <a:bodyPr vert="horz" lIns="91440" tIns="45720" rIns="91440" bIns="45720" rtlCol="0">
            <a:normAutofit/>
          </a:bodyPr>
          <a:lstStyle>
            <a:lvl1pPr marL="895350" indent="-895350" algn="l" defTabSz="1828891" rtl="0" eaLnBrk="1" latinLnBrk="0" hangingPunct="1">
              <a:lnSpc>
                <a:spcPct val="100000"/>
              </a:lnSpc>
              <a:spcBef>
                <a:spcPts val="0"/>
              </a:spcBef>
              <a:spcAft>
                <a:spcPts val="1200"/>
              </a:spcAft>
              <a:buClr>
                <a:srgbClr val="A8C02D"/>
              </a:buClr>
              <a:buSzPct val="100000"/>
              <a:buFont typeface="Wingdings" panose="05000000000000000000" pitchFamily="2" charset="2"/>
              <a:buChar char="§"/>
              <a:defRPr sz="4800" b="0" kern="1200">
                <a:solidFill>
                  <a:schemeClr val="tx1">
                    <a:lumMod val="65000"/>
                    <a:lumOff val="35000"/>
                  </a:schemeClr>
                </a:solidFill>
                <a:latin typeface="+mn-lt"/>
                <a:ea typeface="+mn-ea"/>
                <a:cs typeface="+mn-cs"/>
              </a:defRPr>
            </a:lvl1pPr>
            <a:lvl2pPr marL="1711325" indent="-796925" algn="l" defTabSz="1828891" rtl="0" eaLnBrk="1" latinLnBrk="0" hangingPunct="1">
              <a:lnSpc>
                <a:spcPct val="100000"/>
              </a:lnSpc>
              <a:spcBef>
                <a:spcPts val="0"/>
              </a:spcBef>
              <a:spcAft>
                <a:spcPts val="1200"/>
              </a:spcAft>
              <a:buClr>
                <a:srgbClr val="A8C02D"/>
              </a:buClr>
              <a:buFont typeface="Arial" panose="020B0604020202020204" pitchFamily="34" charset="0"/>
              <a:buChar char="•"/>
              <a:defRPr sz="4000" kern="1200">
                <a:solidFill>
                  <a:schemeClr val="tx1">
                    <a:lumMod val="65000"/>
                    <a:lumOff val="35000"/>
                  </a:schemeClr>
                </a:solidFill>
                <a:latin typeface="+mj-lt"/>
                <a:ea typeface="+mn-ea"/>
                <a:cs typeface="+mn-cs"/>
              </a:defRPr>
            </a:lvl2pPr>
            <a:lvl3pPr marL="2606675" indent="-777875" algn="l" defTabSz="1828891" rtl="0" eaLnBrk="1" latinLnBrk="0" hangingPunct="1">
              <a:lnSpc>
                <a:spcPct val="100000"/>
              </a:lnSpc>
              <a:spcBef>
                <a:spcPts val="0"/>
              </a:spcBef>
              <a:spcAft>
                <a:spcPts val="1200"/>
              </a:spcAft>
              <a:buClr>
                <a:srgbClr val="A8C02D"/>
              </a:buClr>
              <a:buFont typeface="Symbol" panose="05050102010706020507" pitchFamily="18" charset="2"/>
              <a:buChar char="-"/>
              <a:defRPr sz="3200" kern="1200">
                <a:solidFill>
                  <a:schemeClr val="tx1">
                    <a:lumMod val="65000"/>
                    <a:lumOff val="35000"/>
                  </a:schemeClr>
                </a:solidFill>
                <a:latin typeface="+mj-lt"/>
                <a:ea typeface="+mn-ea"/>
                <a:cs typeface="+mn-cs"/>
              </a:defRPr>
            </a:lvl3pPr>
            <a:lvl4pPr marL="2743200" indent="0" algn="l" defTabSz="1828891" rtl="0" eaLnBrk="1" latinLnBrk="0" hangingPunct="1">
              <a:lnSpc>
                <a:spcPct val="90000"/>
              </a:lnSpc>
              <a:spcBef>
                <a:spcPts val="1000"/>
              </a:spcBef>
              <a:buFont typeface="Symbol" panose="05050102010706020507" pitchFamily="18" charset="2"/>
              <a:buNone/>
              <a:defRPr sz="3600" kern="1200">
                <a:solidFill>
                  <a:schemeClr val="tx1">
                    <a:lumMod val="65000"/>
                    <a:lumOff val="35000"/>
                  </a:schemeClr>
                </a:solidFill>
                <a:latin typeface="+mn-lt"/>
                <a:ea typeface="+mn-ea"/>
                <a:cs typeface="+mn-cs"/>
              </a:defRPr>
            </a:lvl4pPr>
            <a:lvl5pPr marL="4115006" indent="-457223" algn="l" defTabSz="1828891" rtl="0" eaLnBrk="1" latinLnBrk="0" hangingPunct="1">
              <a:lnSpc>
                <a:spcPct val="90000"/>
              </a:lnSpc>
              <a:spcBef>
                <a:spcPts val="1000"/>
              </a:spcBef>
              <a:buFont typeface="Arial" panose="020B0604020202020204" pitchFamily="34" charset="0"/>
              <a:buChar char="•"/>
              <a:defRPr sz="3600" kern="1200">
                <a:solidFill>
                  <a:schemeClr val="tx1">
                    <a:lumMod val="65000"/>
                    <a:lumOff val="35000"/>
                  </a:schemeClr>
                </a:solidFill>
                <a:latin typeface="+mn-lt"/>
                <a:ea typeface="+mn-ea"/>
                <a:cs typeface="+mn-cs"/>
              </a:defRPr>
            </a:lvl5pPr>
            <a:lvl6pPr marL="5029451" indent="-457223" algn="l" defTabSz="1828891"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897" indent="-457223" algn="l" defTabSz="1828891"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343" indent="-457223" algn="l" defTabSz="1828891"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789" indent="-457223" algn="l" defTabSz="1828891"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r>
              <a:rPr lang="en-US" dirty="0" smtClean="0"/>
              <a:t>These are simply </a:t>
            </a:r>
            <a:r>
              <a:rPr lang="en-US" dirty="0" smtClean="0">
                <a:solidFill>
                  <a:schemeClr val="accent4"/>
                </a:solidFill>
              </a:rPr>
              <a:t>Room </a:t>
            </a:r>
            <a:r>
              <a:rPr lang="en-US" dirty="0" smtClean="0"/>
              <a:t>features with thematic </a:t>
            </a:r>
            <a:r>
              <a:rPr lang="en-US" dirty="0" err="1" smtClean="0">
                <a:solidFill>
                  <a:schemeClr val="accent4"/>
                </a:solidFill>
              </a:rPr>
              <a:t>BoundarySurface</a:t>
            </a:r>
            <a:r>
              <a:rPr lang="en-US" dirty="0" smtClean="0"/>
              <a:t>, </a:t>
            </a:r>
            <a:r>
              <a:rPr lang="en-US" dirty="0" smtClean="0">
                <a:solidFill>
                  <a:schemeClr val="accent4"/>
                </a:solidFill>
              </a:rPr>
              <a:t>Door</a:t>
            </a:r>
            <a:r>
              <a:rPr lang="en-US" dirty="0" smtClean="0"/>
              <a:t> and </a:t>
            </a:r>
            <a:r>
              <a:rPr lang="en-US" dirty="0" smtClean="0">
                <a:solidFill>
                  <a:schemeClr val="accent4"/>
                </a:solidFill>
              </a:rPr>
              <a:t>Window </a:t>
            </a:r>
            <a:r>
              <a:rPr lang="en-US" dirty="0" smtClean="0"/>
              <a:t>features in LOD 2</a:t>
            </a:r>
            <a:endParaRPr lang="en-US" dirty="0"/>
          </a:p>
        </p:txBody>
      </p:sp>
      <p:cxnSp>
        <p:nvCxnSpPr>
          <p:cNvPr id="18" name="Gerade Verbindung mit Pfeil 17"/>
          <p:cNvCxnSpPr/>
          <p:nvPr/>
        </p:nvCxnSpPr>
        <p:spPr>
          <a:xfrm flipV="1">
            <a:off x="7739287" y="7147728"/>
            <a:ext cx="2703161" cy="801124"/>
          </a:xfrm>
          <a:prstGeom prst="straightConnector1">
            <a:avLst/>
          </a:prstGeom>
          <a:ln w="63500">
            <a:solidFill>
              <a:schemeClr val="accent2"/>
            </a:solidFill>
            <a:tailEnd type="triangle" w="lg" len="med"/>
          </a:ln>
        </p:spPr>
        <p:style>
          <a:lnRef idx="1">
            <a:schemeClr val="accent1"/>
          </a:lnRef>
          <a:fillRef idx="0">
            <a:schemeClr val="accent1"/>
          </a:fillRef>
          <a:effectRef idx="0">
            <a:schemeClr val="accent1"/>
          </a:effectRef>
          <a:fontRef idx="minor">
            <a:schemeClr val="tx1"/>
          </a:fontRef>
        </p:style>
      </p:cxnSp>
      <p:sp>
        <p:nvSpPr>
          <p:cNvPr id="19" name="Textfeld 18"/>
          <p:cNvSpPr txBox="1"/>
          <p:nvPr/>
        </p:nvSpPr>
        <p:spPr>
          <a:xfrm>
            <a:off x="17420568" y="6439842"/>
            <a:ext cx="5370547" cy="707886"/>
          </a:xfrm>
          <a:prstGeom prst="rect">
            <a:avLst/>
          </a:prstGeom>
          <a:noFill/>
        </p:spPr>
        <p:txBody>
          <a:bodyPr wrap="square" rtlCol="0">
            <a:spAutoFit/>
          </a:bodyPr>
          <a:lstStyle/>
          <a:p>
            <a:pPr algn="ctr"/>
            <a:r>
              <a:rPr lang="en-US" sz="4000" dirty="0" err="1" smtClean="0">
                <a:solidFill>
                  <a:schemeClr val="tx1">
                    <a:lumMod val="65000"/>
                    <a:lumOff val="35000"/>
                  </a:schemeClr>
                </a:solidFill>
              </a:rPr>
              <a:t>WallSurface</a:t>
            </a:r>
            <a:r>
              <a:rPr lang="en-US" sz="4000" dirty="0" smtClean="0">
                <a:solidFill>
                  <a:schemeClr val="tx1">
                    <a:lumMod val="65000"/>
                    <a:lumOff val="35000"/>
                  </a:schemeClr>
                </a:solidFill>
              </a:rPr>
              <a:t> in LOD 2</a:t>
            </a:r>
            <a:endParaRPr lang="en-US" sz="4000" dirty="0">
              <a:solidFill>
                <a:schemeClr val="tx1">
                  <a:lumMod val="65000"/>
                  <a:lumOff val="35000"/>
                </a:schemeClr>
              </a:solidFill>
            </a:endParaRPr>
          </a:p>
        </p:txBody>
      </p:sp>
      <p:cxnSp>
        <p:nvCxnSpPr>
          <p:cNvPr id="21" name="Gerade Verbindung mit Pfeil 20"/>
          <p:cNvCxnSpPr/>
          <p:nvPr/>
        </p:nvCxnSpPr>
        <p:spPr>
          <a:xfrm flipH="1">
            <a:off x="16044146" y="6932583"/>
            <a:ext cx="1692483" cy="74705"/>
          </a:xfrm>
          <a:prstGeom prst="straightConnector1">
            <a:avLst/>
          </a:prstGeom>
          <a:ln w="63500">
            <a:solidFill>
              <a:schemeClr val="accent2"/>
            </a:solidFill>
            <a:tailEnd type="triangle" w="lg" len="med"/>
          </a:ln>
        </p:spPr>
        <p:style>
          <a:lnRef idx="1">
            <a:schemeClr val="accent1"/>
          </a:lnRef>
          <a:fillRef idx="0">
            <a:schemeClr val="accent1"/>
          </a:fillRef>
          <a:effectRef idx="0">
            <a:schemeClr val="accent1"/>
          </a:effectRef>
          <a:fontRef idx="minor">
            <a:schemeClr val="tx1"/>
          </a:fontRef>
        </p:style>
      </p:cxnSp>
      <p:sp>
        <p:nvSpPr>
          <p:cNvPr id="24" name="Textfeld 23"/>
          <p:cNvSpPr txBox="1"/>
          <p:nvPr/>
        </p:nvSpPr>
        <p:spPr>
          <a:xfrm>
            <a:off x="16986818" y="8188775"/>
            <a:ext cx="5370547" cy="1323439"/>
          </a:xfrm>
          <a:prstGeom prst="rect">
            <a:avLst/>
          </a:prstGeom>
          <a:noFill/>
        </p:spPr>
        <p:txBody>
          <a:bodyPr wrap="square" rtlCol="0">
            <a:spAutoFit/>
          </a:bodyPr>
          <a:lstStyle/>
          <a:p>
            <a:pPr algn="ctr"/>
            <a:r>
              <a:rPr lang="en-US" sz="4000" dirty="0" smtClean="0">
                <a:solidFill>
                  <a:schemeClr val="tx1">
                    <a:lumMod val="65000"/>
                    <a:lumOff val="35000"/>
                  </a:schemeClr>
                </a:solidFill>
              </a:rPr>
              <a:t>Door and Window </a:t>
            </a:r>
            <a:br>
              <a:rPr lang="en-US" sz="4000" dirty="0" smtClean="0">
                <a:solidFill>
                  <a:schemeClr val="tx1">
                    <a:lumMod val="65000"/>
                    <a:lumOff val="35000"/>
                  </a:schemeClr>
                </a:solidFill>
              </a:rPr>
            </a:br>
            <a:r>
              <a:rPr lang="en-US" sz="4000" dirty="0" smtClean="0">
                <a:solidFill>
                  <a:schemeClr val="tx1">
                    <a:lumMod val="65000"/>
                    <a:lumOff val="35000"/>
                  </a:schemeClr>
                </a:solidFill>
              </a:rPr>
              <a:t>in LOD 2</a:t>
            </a:r>
            <a:endParaRPr lang="en-US" sz="4000" dirty="0">
              <a:solidFill>
                <a:schemeClr val="tx1">
                  <a:lumMod val="65000"/>
                  <a:lumOff val="35000"/>
                </a:schemeClr>
              </a:solidFill>
            </a:endParaRPr>
          </a:p>
        </p:txBody>
      </p:sp>
      <p:cxnSp>
        <p:nvCxnSpPr>
          <p:cNvPr id="26" name="Gerade Verbindung mit Pfeil 25"/>
          <p:cNvCxnSpPr/>
          <p:nvPr/>
        </p:nvCxnSpPr>
        <p:spPr>
          <a:xfrm flipH="1" flipV="1">
            <a:off x="15712751" y="7669763"/>
            <a:ext cx="1707817" cy="839755"/>
          </a:xfrm>
          <a:prstGeom prst="straightConnector1">
            <a:avLst/>
          </a:prstGeom>
          <a:ln w="63500">
            <a:solidFill>
              <a:schemeClr val="accent2"/>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29" name="Gerade Verbindung mit Pfeil 28"/>
          <p:cNvCxnSpPr/>
          <p:nvPr/>
        </p:nvCxnSpPr>
        <p:spPr>
          <a:xfrm flipH="1" flipV="1">
            <a:off x="14667722" y="8188775"/>
            <a:ext cx="2752848" cy="320744"/>
          </a:xfrm>
          <a:prstGeom prst="straightConnector1">
            <a:avLst/>
          </a:prstGeom>
          <a:ln w="63500">
            <a:solidFill>
              <a:schemeClr val="accent2"/>
            </a:solidFill>
            <a:tailEnd type="triangle" w="lg" len="med"/>
          </a:ln>
        </p:spPr>
        <p:style>
          <a:lnRef idx="1">
            <a:schemeClr val="accent1"/>
          </a:lnRef>
          <a:fillRef idx="0">
            <a:schemeClr val="accent1"/>
          </a:fillRef>
          <a:effectRef idx="0">
            <a:schemeClr val="accent1"/>
          </a:effectRef>
          <a:fontRef idx="minor">
            <a:schemeClr val="tx1"/>
          </a:fontRef>
        </p:style>
      </p:cxnSp>
      <p:sp>
        <p:nvSpPr>
          <p:cNvPr id="25" name="Textfeld 24"/>
          <p:cNvSpPr txBox="1"/>
          <p:nvPr/>
        </p:nvSpPr>
        <p:spPr>
          <a:xfrm>
            <a:off x="2368740" y="5642336"/>
            <a:ext cx="5370547" cy="1323439"/>
          </a:xfrm>
          <a:prstGeom prst="rect">
            <a:avLst/>
          </a:prstGeom>
          <a:noFill/>
        </p:spPr>
        <p:txBody>
          <a:bodyPr wrap="square" rtlCol="0">
            <a:spAutoFit/>
          </a:bodyPr>
          <a:lstStyle/>
          <a:p>
            <a:pPr algn="ctr"/>
            <a:r>
              <a:rPr lang="en-US" sz="4000" dirty="0" err="1" smtClean="0">
                <a:solidFill>
                  <a:schemeClr val="tx1">
                    <a:lumMod val="65000"/>
                    <a:lumOff val="35000"/>
                  </a:schemeClr>
                </a:solidFill>
              </a:rPr>
              <a:t>InteriorWallSurface</a:t>
            </a:r>
            <a:r>
              <a:rPr lang="en-US" sz="4000" dirty="0" smtClean="0">
                <a:solidFill>
                  <a:schemeClr val="tx1">
                    <a:lumMod val="65000"/>
                    <a:lumOff val="35000"/>
                  </a:schemeClr>
                </a:solidFill>
              </a:rPr>
              <a:t> </a:t>
            </a:r>
            <a:br>
              <a:rPr lang="en-US" sz="4000" dirty="0" smtClean="0">
                <a:solidFill>
                  <a:schemeClr val="tx1">
                    <a:lumMod val="65000"/>
                    <a:lumOff val="35000"/>
                  </a:schemeClr>
                </a:solidFill>
              </a:rPr>
            </a:br>
            <a:r>
              <a:rPr lang="en-US" sz="4000" dirty="0" smtClean="0">
                <a:solidFill>
                  <a:schemeClr val="tx1">
                    <a:lumMod val="65000"/>
                    <a:lumOff val="35000"/>
                  </a:schemeClr>
                </a:solidFill>
              </a:rPr>
              <a:t>in LOD 2</a:t>
            </a:r>
            <a:endParaRPr lang="en-US" sz="4000" dirty="0">
              <a:solidFill>
                <a:schemeClr val="tx1">
                  <a:lumMod val="65000"/>
                  <a:lumOff val="35000"/>
                </a:schemeClr>
              </a:solidFill>
            </a:endParaRPr>
          </a:p>
        </p:txBody>
      </p:sp>
      <p:cxnSp>
        <p:nvCxnSpPr>
          <p:cNvPr id="27" name="Gerade Verbindung mit Pfeil 26"/>
          <p:cNvCxnSpPr/>
          <p:nvPr/>
        </p:nvCxnSpPr>
        <p:spPr>
          <a:xfrm>
            <a:off x="7391535" y="6108274"/>
            <a:ext cx="2349624" cy="571394"/>
          </a:xfrm>
          <a:prstGeom prst="straightConnector1">
            <a:avLst/>
          </a:prstGeom>
          <a:ln w="63500">
            <a:solidFill>
              <a:schemeClr val="accent2"/>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28" name="Gerade Verbindung mit Pfeil 27"/>
          <p:cNvCxnSpPr/>
          <p:nvPr/>
        </p:nvCxnSpPr>
        <p:spPr>
          <a:xfrm>
            <a:off x="7399938" y="6108274"/>
            <a:ext cx="2104842" cy="1029573"/>
          </a:xfrm>
          <a:prstGeom prst="straightConnector1">
            <a:avLst/>
          </a:prstGeom>
          <a:ln w="63500">
            <a:solidFill>
              <a:schemeClr val="accent2"/>
            </a:solidFill>
            <a:tailEnd type="triangle" w="lg" len="med"/>
          </a:ln>
        </p:spPr>
        <p:style>
          <a:lnRef idx="1">
            <a:schemeClr val="accent1"/>
          </a:lnRef>
          <a:fillRef idx="0">
            <a:schemeClr val="accent1"/>
          </a:fillRef>
          <a:effectRef idx="0">
            <a:schemeClr val="accent1"/>
          </a:effectRef>
          <a:fontRef idx="minor">
            <a:schemeClr val="tx1"/>
          </a:fontRef>
        </p:style>
      </p:cxnSp>
      <p:sp>
        <p:nvSpPr>
          <p:cNvPr id="31" name="Textfeld 30"/>
          <p:cNvSpPr txBox="1"/>
          <p:nvPr/>
        </p:nvSpPr>
        <p:spPr>
          <a:xfrm>
            <a:off x="2750118" y="7594907"/>
            <a:ext cx="5370547" cy="707886"/>
          </a:xfrm>
          <a:prstGeom prst="rect">
            <a:avLst/>
          </a:prstGeom>
          <a:noFill/>
        </p:spPr>
        <p:txBody>
          <a:bodyPr wrap="square" rtlCol="0">
            <a:spAutoFit/>
          </a:bodyPr>
          <a:lstStyle/>
          <a:p>
            <a:pPr algn="ctr"/>
            <a:r>
              <a:rPr lang="en-US" sz="4000" dirty="0" err="1" smtClean="0">
                <a:solidFill>
                  <a:schemeClr val="tx1">
                    <a:lumMod val="65000"/>
                    <a:lumOff val="35000"/>
                  </a:schemeClr>
                </a:solidFill>
              </a:rPr>
              <a:t>FloorSurface</a:t>
            </a:r>
            <a:r>
              <a:rPr lang="en-US" sz="4000" dirty="0" smtClean="0">
                <a:solidFill>
                  <a:schemeClr val="tx1">
                    <a:lumMod val="65000"/>
                    <a:lumOff val="35000"/>
                  </a:schemeClr>
                </a:solidFill>
              </a:rPr>
              <a:t> in LOD 2</a:t>
            </a:r>
            <a:endParaRPr lang="en-US" sz="4000" dirty="0">
              <a:solidFill>
                <a:schemeClr val="tx1">
                  <a:lumMod val="65000"/>
                  <a:lumOff val="35000"/>
                </a:schemeClr>
              </a:solidFill>
            </a:endParaRPr>
          </a:p>
        </p:txBody>
      </p:sp>
      <p:sp>
        <p:nvSpPr>
          <p:cNvPr id="38" name="Textfeld 37"/>
          <p:cNvSpPr txBox="1"/>
          <p:nvPr/>
        </p:nvSpPr>
        <p:spPr>
          <a:xfrm>
            <a:off x="8120665" y="4132826"/>
            <a:ext cx="5370547" cy="707886"/>
          </a:xfrm>
          <a:prstGeom prst="rect">
            <a:avLst/>
          </a:prstGeom>
          <a:noFill/>
        </p:spPr>
        <p:txBody>
          <a:bodyPr wrap="square" rtlCol="0">
            <a:spAutoFit/>
          </a:bodyPr>
          <a:lstStyle/>
          <a:p>
            <a:pPr algn="ctr"/>
            <a:r>
              <a:rPr lang="en-US" sz="4000" dirty="0" smtClean="0">
                <a:solidFill>
                  <a:schemeClr val="tx1">
                    <a:lumMod val="65000"/>
                    <a:lumOff val="35000"/>
                  </a:schemeClr>
                </a:solidFill>
              </a:rPr>
              <a:t>Room in LOD 2</a:t>
            </a:r>
            <a:endParaRPr lang="en-US" sz="4000" dirty="0">
              <a:solidFill>
                <a:schemeClr val="tx1">
                  <a:lumMod val="65000"/>
                  <a:lumOff val="35000"/>
                </a:schemeClr>
              </a:solidFill>
            </a:endParaRPr>
          </a:p>
        </p:txBody>
      </p:sp>
      <p:cxnSp>
        <p:nvCxnSpPr>
          <p:cNvPr id="45" name="Gerade Verbindung mit Pfeil 44"/>
          <p:cNvCxnSpPr>
            <a:stCxn id="38" idx="2"/>
          </p:cNvCxnSpPr>
          <p:nvPr/>
        </p:nvCxnSpPr>
        <p:spPr>
          <a:xfrm>
            <a:off x="10805939" y="4840712"/>
            <a:ext cx="400836" cy="801624"/>
          </a:xfrm>
          <a:prstGeom prst="straightConnector1">
            <a:avLst/>
          </a:prstGeom>
          <a:ln w="63500">
            <a:solidFill>
              <a:schemeClr val="accent2"/>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52" name="Gerade Verbindung mit Pfeil 51"/>
          <p:cNvCxnSpPr/>
          <p:nvPr/>
        </p:nvCxnSpPr>
        <p:spPr>
          <a:xfrm>
            <a:off x="7739285" y="7948851"/>
            <a:ext cx="2509490" cy="224579"/>
          </a:xfrm>
          <a:prstGeom prst="straightConnector1">
            <a:avLst/>
          </a:prstGeom>
          <a:ln w="63500">
            <a:solidFill>
              <a:schemeClr val="accent2"/>
            </a:solidFill>
            <a:tailEnd type="triangle" w="lg" len="med"/>
          </a:ln>
        </p:spPr>
        <p:style>
          <a:lnRef idx="1">
            <a:schemeClr val="accent1"/>
          </a:lnRef>
          <a:fillRef idx="0">
            <a:schemeClr val="accent1"/>
          </a:fillRef>
          <a:effectRef idx="0">
            <a:schemeClr val="accent1"/>
          </a:effectRef>
          <a:fontRef idx="minor">
            <a:schemeClr val="tx1"/>
          </a:fontRef>
        </p:style>
      </p:cxnSp>
      <p:sp>
        <p:nvSpPr>
          <p:cNvPr id="33" name="Textfeld 32"/>
          <p:cNvSpPr txBox="1"/>
          <p:nvPr/>
        </p:nvSpPr>
        <p:spPr>
          <a:xfrm>
            <a:off x="15462219" y="3831245"/>
            <a:ext cx="5370547" cy="707886"/>
          </a:xfrm>
          <a:prstGeom prst="rect">
            <a:avLst/>
          </a:prstGeom>
          <a:noFill/>
        </p:spPr>
        <p:txBody>
          <a:bodyPr wrap="square" rtlCol="0">
            <a:spAutoFit/>
          </a:bodyPr>
          <a:lstStyle/>
          <a:p>
            <a:pPr algn="ctr"/>
            <a:r>
              <a:rPr lang="en-US" sz="4000" dirty="0" err="1" smtClean="0">
                <a:solidFill>
                  <a:schemeClr val="tx1">
                    <a:lumMod val="65000"/>
                    <a:lumOff val="35000"/>
                  </a:schemeClr>
                </a:solidFill>
              </a:rPr>
              <a:t>CeilingSurface</a:t>
            </a:r>
            <a:r>
              <a:rPr lang="en-US" sz="4000" dirty="0" smtClean="0">
                <a:solidFill>
                  <a:schemeClr val="tx1">
                    <a:lumMod val="65000"/>
                    <a:lumOff val="35000"/>
                  </a:schemeClr>
                </a:solidFill>
              </a:rPr>
              <a:t> in LOD 2</a:t>
            </a:r>
            <a:endParaRPr lang="en-US" sz="4000" dirty="0">
              <a:solidFill>
                <a:schemeClr val="tx1">
                  <a:lumMod val="65000"/>
                  <a:lumOff val="35000"/>
                </a:schemeClr>
              </a:solidFill>
            </a:endParaRPr>
          </a:p>
        </p:txBody>
      </p:sp>
      <p:cxnSp>
        <p:nvCxnSpPr>
          <p:cNvPr id="34" name="Gerade Verbindung mit Pfeil 33"/>
          <p:cNvCxnSpPr/>
          <p:nvPr/>
        </p:nvCxnSpPr>
        <p:spPr>
          <a:xfrm flipH="1">
            <a:off x="13211885" y="4600547"/>
            <a:ext cx="3654716" cy="1394205"/>
          </a:xfrm>
          <a:prstGeom prst="straightConnector1">
            <a:avLst/>
          </a:prstGeom>
          <a:ln w="63500">
            <a:solidFill>
              <a:schemeClr val="accent2"/>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37" name="Gerade Verbindung mit Pfeil 36"/>
          <p:cNvCxnSpPr/>
          <p:nvPr/>
        </p:nvCxnSpPr>
        <p:spPr>
          <a:xfrm flipH="1">
            <a:off x="15380718" y="4641408"/>
            <a:ext cx="1465617" cy="1346213"/>
          </a:xfrm>
          <a:prstGeom prst="straightConnector1">
            <a:avLst/>
          </a:prstGeom>
          <a:ln w="63500">
            <a:solidFill>
              <a:schemeClr val="accent2"/>
            </a:solidFill>
            <a:tailEnd type="triangle" w="lg" len="med"/>
          </a:ln>
        </p:spPr>
        <p:style>
          <a:lnRef idx="1">
            <a:schemeClr val="accent1"/>
          </a:lnRef>
          <a:fillRef idx="0">
            <a:schemeClr val="accent1"/>
          </a:fillRef>
          <a:effectRef idx="0">
            <a:schemeClr val="accent1"/>
          </a:effectRef>
          <a:fontRef idx="minor">
            <a:schemeClr val="tx1"/>
          </a:fontRef>
        </p:style>
      </p:cxnSp>
      <p:sp>
        <p:nvSpPr>
          <p:cNvPr id="42" name="Rechteck 41"/>
          <p:cNvSpPr/>
          <p:nvPr/>
        </p:nvSpPr>
        <p:spPr>
          <a:xfrm>
            <a:off x="0" y="2048256"/>
            <a:ext cx="1524000" cy="10479024"/>
          </a:xfrm>
          <a:prstGeom prst="rect">
            <a:avLst/>
          </a:prstGeom>
          <a:solidFill>
            <a:schemeClr val="accent6">
              <a:lumMod val="20000"/>
              <a:lumOff val="8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8000" b="1" dirty="0">
                <a:solidFill>
                  <a:srgbClr val="A8C02D"/>
                </a:solidFill>
                <a:ea typeface="+mj-ea"/>
                <a:cs typeface="+mj-cs"/>
              </a:rPr>
              <a:t>Our</a:t>
            </a:r>
            <a:r>
              <a:rPr lang="en-US" sz="8000" dirty="0">
                <a:solidFill>
                  <a:schemeClr val="tx1">
                    <a:lumMod val="50000"/>
                    <a:lumOff val="50000"/>
                  </a:schemeClr>
                </a:solidFill>
              </a:rPr>
              <a:t> </a:t>
            </a:r>
            <a:r>
              <a:rPr lang="en-US" sz="8000" b="1" dirty="0">
                <a:solidFill>
                  <a:srgbClr val="A8C02D"/>
                </a:solidFill>
                <a:ea typeface="+mj-ea"/>
                <a:cs typeface="+mj-cs"/>
              </a:rPr>
              <a:t>proposal</a:t>
            </a:r>
          </a:p>
        </p:txBody>
      </p:sp>
    </p:spTree>
    <p:extLst>
      <p:ext uri="{BB962C8B-B14F-4D97-AF65-F5344CB8AC3E}">
        <p14:creationId xmlns:p14="http://schemas.microsoft.com/office/powerpoint/2010/main" val="3410222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4" grpId="0"/>
      <p:bldP spid="25" grpId="0"/>
      <p:bldP spid="31" grpId="0"/>
      <p:bldP spid="38" grpId="0"/>
      <p:bldP spid="3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pPr marL="914400" indent="-914400">
              <a:buFont typeface="+mj-lt"/>
              <a:buAutoNum type="arabicPeriod"/>
            </a:pPr>
            <a:r>
              <a:rPr lang="en-US" b="1" dirty="0" smtClean="0"/>
              <a:t>Each city object </a:t>
            </a:r>
            <a:r>
              <a:rPr lang="en-US" dirty="0" smtClean="0"/>
              <a:t>has a spatial representation in </a:t>
            </a:r>
            <a:r>
              <a:rPr lang="en-US" b="1" dirty="0" smtClean="0"/>
              <a:t>every LOD</a:t>
            </a:r>
          </a:p>
          <a:p>
            <a:pPr lvl="1"/>
            <a:r>
              <a:rPr lang="en-US" dirty="0" smtClean="0"/>
              <a:t>As in CityGML 2.0, the spatial representation is refined in higher LODs</a:t>
            </a:r>
          </a:p>
          <a:p>
            <a:endParaRPr lang="en-US" dirty="0"/>
          </a:p>
          <a:p>
            <a:pPr marL="914400" indent="-914400">
              <a:buFont typeface="+mj-lt"/>
              <a:buAutoNum type="arabicPeriod" startAt="2"/>
            </a:pPr>
            <a:r>
              <a:rPr lang="en-US" b="1" dirty="0" smtClean="0"/>
              <a:t>Usage restrictions </a:t>
            </a:r>
            <a:r>
              <a:rPr lang="en-US" dirty="0" smtClean="0"/>
              <a:t>on feature types over different LODs </a:t>
            </a:r>
            <a:r>
              <a:rPr lang="en-US" b="1" dirty="0" smtClean="0"/>
              <a:t>are resolved</a:t>
            </a:r>
          </a:p>
          <a:p>
            <a:pPr lvl="1"/>
            <a:r>
              <a:rPr lang="en-US" dirty="0" smtClean="0"/>
              <a:t>Each feature type can be modelled in every LOD </a:t>
            </a:r>
            <a:r>
              <a:rPr lang="en-US" dirty="0" smtClean="0">
                <a:sym typeface="Wingdings" panose="05000000000000000000" pitchFamily="2" charset="2"/>
              </a:rPr>
              <a:t> </a:t>
            </a:r>
            <a:r>
              <a:rPr lang="en-US" dirty="0" smtClean="0"/>
              <a:t>LOD 4 becomes needless</a:t>
            </a:r>
          </a:p>
          <a:p>
            <a:pPr lvl="1"/>
            <a:r>
              <a:rPr lang="en-US" dirty="0" smtClean="0">
                <a:solidFill>
                  <a:schemeClr val="accent4"/>
                </a:solidFill>
              </a:rPr>
              <a:t>Note: </a:t>
            </a:r>
            <a:r>
              <a:rPr lang="en-US" dirty="0" smtClean="0"/>
              <a:t>CityGML 2.0 restricts the usage of some feature types in lower LODs and thus restricts the semantic richness in lower LODs </a:t>
            </a:r>
            <a:r>
              <a:rPr lang="en-US" dirty="0" smtClean="0">
                <a:sym typeface="Wingdings" panose="05000000000000000000" pitchFamily="2" charset="2"/>
              </a:rPr>
              <a:t> our proposal allows for semantically richer models!</a:t>
            </a:r>
          </a:p>
          <a:p>
            <a:pPr lvl="1"/>
            <a:r>
              <a:rPr lang="en-US" dirty="0" smtClean="0">
                <a:sym typeface="Wingdings" panose="05000000000000000000" pitchFamily="2" charset="2"/>
              </a:rPr>
              <a:t>This is </a:t>
            </a:r>
            <a:r>
              <a:rPr lang="en-US" b="1" dirty="0" smtClean="0">
                <a:solidFill>
                  <a:srgbClr val="A8C02D"/>
                </a:solidFill>
                <a:sym typeface="Wingdings" panose="05000000000000000000" pitchFamily="2" charset="2"/>
              </a:rPr>
              <a:t>the only </a:t>
            </a:r>
            <a:r>
              <a:rPr lang="en-US" dirty="0" smtClean="0">
                <a:sym typeface="Wingdings" panose="05000000000000000000" pitchFamily="2" charset="2"/>
              </a:rPr>
              <a:t>(but important) </a:t>
            </a:r>
            <a:r>
              <a:rPr lang="en-US" b="1" dirty="0" smtClean="0">
                <a:solidFill>
                  <a:srgbClr val="A8C02D"/>
                </a:solidFill>
                <a:sym typeface="Wingdings" panose="05000000000000000000" pitchFamily="2" charset="2"/>
              </a:rPr>
              <a:t>conceptual change </a:t>
            </a:r>
            <a:r>
              <a:rPr lang="en-US" dirty="0" smtClean="0">
                <a:sym typeface="Wingdings" panose="05000000000000000000" pitchFamily="2" charset="2"/>
              </a:rPr>
              <a:t>that we propose to CityGML 2.0</a:t>
            </a:r>
          </a:p>
          <a:p>
            <a:pPr lvl="1"/>
            <a:endParaRPr lang="en-US" dirty="0"/>
          </a:p>
        </p:txBody>
      </p:sp>
      <p:sp>
        <p:nvSpPr>
          <p:cNvPr id="3" name="Titel 2"/>
          <p:cNvSpPr>
            <a:spLocks noGrp="1"/>
          </p:cNvSpPr>
          <p:nvPr>
            <p:ph type="title"/>
          </p:nvPr>
        </p:nvSpPr>
        <p:spPr/>
        <p:txBody>
          <a:bodyPr/>
          <a:lstStyle/>
          <a:p>
            <a:r>
              <a:rPr lang="en-US" dirty="0" smtClean="0"/>
              <a:t>General idea</a:t>
            </a:r>
            <a:endParaRPr lang="en-US" dirty="0"/>
          </a:p>
        </p:txBody>
      </p:sp>
      <p:sp>
        <p:nvSpPr>
          <p:cNvPr id="4" name="Foliennummernplatzhalter 3"/>
          <p:cNvSpPr>
            <a:spLocks noGrp="1"/>
          </p:cNvSpPr>
          <p:nvPr>
            <p:ph type="sldNum" sz="quarter" idx="12"/>
          </p:nvPr>
        </p:nvSpPr>
        <p:spPr/>
        <p:txBody>
          <a:bodyPr/>
          <a:lstStyle/>
          <a:p>
            <a:fld id="{AC1DDCB9-F0E3-4746-84F2-95D2A8F7600E}" type="slidenum">
              <a:rPr lang="de-DE" smtClean="0"/>
              <a:pPr/>
              <a:t>3</a:t>
            </a:fld>
            <a:endParaRPr lang="de-DE" dirty="0"/>
          </a:p>
        </p:txBody>
      </p:sp>
      <p:sp>
        <p:nvSpPr>
          <p:cNvPr id="5" name="Fußzeilenplatzhalter 4"/>
          <p:cNvSpPr>
            <a:spLocks noGrp="1"/>
          </p:cNvSpPr>
          <p:nvPr>
            <p:ph type="ftr" sz="quarter" idx="11"/>
          </p:nvPr>
        </p:nvSpPr>
        <p:spPr/>
        <p:txBody>
          <a:bodyPr/>
          <a:lstStyle/>
          <a:p>
            <a:r>
              <a:rPr lang="en-US" smtClean="0"/>
              <a:t>C. Nagel: Revision of the CityGML LOD concept</a:t>
            </a:r>
            <a:endParaRPr lang="de-DE" dirty="0"/>
          </a:p>
        </p:txBody>
      </p:sp>
    </p:spTree>
    <p:extLst>
      <p:ext uri="{BB962C8B-B14F-4D97-AF65-F5344CB8AC3E}">
        <p14:creationId xmlns:p14="http://schemas.microsoft.com/office/powerpoint/2010/main" val="211591312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en-US" dirty="0" smtClean="0"/>
              <a:t>Building floor plan in LOD </a:t>
            </a:r>
            <a:r>
              <a:rPr lang="en-US" dirty="0"/>
              <a:t>0</a:t>
            </a:r>
          </a:p>
        </p:txBody>
      </p:sp>
      <p:sp>
        <p:nvSpPr>
          <p:cNvPr id="4" name="Foliennummernplatzhalter 3"/>
          <p:cNvSpPr>
            <a:spLocks noGrp="1"/>
          </p:cNvSpPr>
          <p:nvPr>
            <p:ph type="sldNum" sz="quarter" idx="12"/>
          </p:nvPr>
        </p:nvSpPr>
        <p:spPr/>
        <p:txBody>
          <a:bodyPr/>
          <a:lstStyle/>
          <a:p>
            <a:fld id="{AC1DDCB9-F0E3-4746-84F2-95D2A8F7600E}" type="slidenum">
              <a:rPr lang="de-DE" smtClean="0"/>
              <a:pPr/>
              <a:t>30</a:t>
            </a:fld>
            <a:endParaRPr lang="de-DE" dirty="0"/>
          </a:p>
        </p:txBody>
      </p:sp>
      <p:sp>
        <p:nvSpPr>
          <p:cNvPr id="5" name="Fußzeilenplatzhalter 4"/>
          <p:cNvSpPr>
            <a:spLocks noGrp="1"/>
          </p:cNvSpPr>
          <p:nvPr>
            <p:ph type="ftr" sz="quarter" idx="11"/>
          </p:nvPr>
        </p:nvSpPr>
        <p:spPr/>
        <p:txBody>
          <a:bodyPr/>
          <a:lstStyle/>
          <a:p>
            <a:r>
              <a:rPr lang="en-US" smtClean="0"/>
              <a:t>C. Nagel: Revision of the CityGML LOD concept</a:t>
            </a:r>
            <a:endParaRPr lang="de-DE" dirty="0"/>
          </a:p>
        </p:txBody>
      </p:sp>
      <p:sp>
        <p:nvSpPr>
          <p:cNvPr id="10" name="Inhaltsplatzhalter 1"/>
          <p:cNvSpPr>
            <a:spLocks noGrp="1"/>
          </p:cNvSpPr>
          <p:nvPr>
            <p:ph idx="1"/>
          </p:nvPr>
        </p:nvSpPr>
        <p:spPr>
          <a:xfrm>
            <a:off x="1676509" y="2290126"/>
            <a:ext cx="21032570" cy="1858541"/>
          </a:xfrm>
        </p:spPr>
        <p:txBody>
          <a:bodyPr>
            <a:normAutofit/>
          </a:bodyPr>
          <a:lstStyle/>
          <a:p>
            <a:r>
              <a:rPr lang="en-US" dirty="0" smtClean="0"/>
              <a:t>Example 7: Building floor plan in LOD 0</a:t>
            </a:r>
          </a:p>
          <a:p>
            <a:pPr lvl="1"/>
            <a:endParaRPr lang="en-US" dirty="0" smtClean="0"/>
          </a:p>
        </p:txBody>
      </p:sp>
      <p:sp>
        <p:nvSpPr>
          <p:cNvPr id="11" name="Inhaltsplatzhalter 1"/>
          <p:cNvSpPr txBox="1">
            <a:spLocks/>
          </p:cNvSpPr>
          <p:nvPr/>
        </p:nvSpPr>
        <p:spPr>
          <a:xfrm>
            <a:off x="1676509" y="9985249"/>
            <a:ext cx="21032570" cy="2370110"/>
          </a:xfrm>
          <a:prstGeom prst="rect">
            <a:avLst/>
          </a:prstGeom>
        </p:spPr>
        <p:txBody>
          <a:bodyPr vert="horz" lIns="91440" tIns="45720" rIns="91440" bIns="45720" rtlCol="0">
            <a:normAutofit/>
          </a:bodyPr>
          <a:lstStyle>
            <a:lvl1pPr marL="895350" indent="-895350" algn="l" defTabSz="1828891" rtl="0" eaLnBrk="1" latinLnBrk="0" hangingPunct="1">
              <a:lnSpc>
                <a:spcPct val="100000"/>
              </a:lnSpc>
              <a:spcBef>
                <a:spcPts val="0"/>
              </a:spcBef>
              <a:spcAft>
                <a:spcPts val="1200"/>
              </a:spcAft>
              <a:buClr>
                <a:srgbClr val="A8C02D"/>
              </a:buClr>
              <a:buSzPct val="100000"/>
              <a:buFont typeface="Wingdings" panose="05000000000000000000" pitchFamily="2" charset="2"/>
              <a:buChar char="§"/>
              <a:defRPr sz="4800" b="0" kern="1200">
                <a:solidFill>
                  <a:schemeClr val="tx1">
                    <a:lumMod val="65000"/>
                    <a:lumOff val="35000"/>
                  </a:schemeClr>
                </a:solidFill>
                <a:latin typeface="+mn-lt"/>
                <a:ea typeface="+mn-ea"/>
                <a:cs typeface="+mn-cs"/>
              </a:defRPr>
            </a:lvl1pPr>
            <a:lvl2pPr marL="1711325" indent="-796925" algn="l" defTabSz="1828891" rtl="0" eaLnBrk="1" latinLnBrk="0" hangingPunct="1">
              <a:lnSpc>
                <a:spcPct val="100000"/>
              </a:lnSpc>
              <a:spcBef>
                <a:spcPts val="0"/>
              </a:spcBef>
              <a:spcAft>
                <a:spcPts val="1200"/>
              </a:spcAft>
              <a:buClr>
                <a:srgbClr val="A8C02D"/>
              </a:buClr>
              <a:buFont typeface="Arial" panose="020B0604020202020204" pitchFamily="34" charset="0"/>
              <a:buChar char="•"/>
              <a:defRPr sz="4000" kern="1200">
                <a:solidFill>
                  <a:schemeClr val="tx1">
                    <a:lumMod val="65000"/>
                    <a:lumOff val="35000"/>
                  </a:schemeClr>
                </a:solidFill>
                <a:latin typeface="+mj-lt"/>
                <a:ea typeface="+mn-ea"/>
                <a:cs typeface="+mn-cs"/>
              </a:defRPr>
            </a:lvl2pPr>
            <a:lvl3pPr marL="2606675" indent="-777875" algn="l" defTabSz="1828891" rtl="0" eaLnBrk="1" latinLnBrk="0" hangingPunct="1">
              <a:lnSpc>
                <a:spcPct val="100000"/>
              </a:lnSpc>
              <a:spcBef>
                <a:spcPts val="0"/>
              </a:spcBef>
              <a:spcAft>
                <a:spcPts val="1200"/>
              </a:spcAft>
              <a:buClr>
                <a:srgbClr val="A8C02D"/>
              </a:buClr>
              <a:buFont typeface="Symbol" panose="05050102010706020507" pitchFamily="18" charset="2"/>
              <a:buChar char="-"/>
              <a:defRPr sz="3200" kern="1200">
                <a:solidFill>
                  <a:schemeClr val="tx1">
                    <a:lumMod val="65000"/>
                    <a:lumOff val="35000"/>
                  </a:schemeClr>
                </a:solidFill>
                <a:latin typeface="+mj-lt"/>
                <a:ea typeface="+mn-ea"/>
                <a:cs typeface="+mn-cs"/>
              </a:defRPr>
            </a:lvl3pPr>
            <a:lvl4pPr marL="2743200" indent="0" algn="l" defTabSz="1828891" rtl="0" eaLnBrk="1" latinLnBrk="0" hangingPunct="1">
              <a:lnSpc>
                <a:spcPct val="90000"/>
              </a:lnSpc>
              <a:spcBef>
                <a:spcPts val="1000"/>
              </a:spcBef>
              <a:buFont typeface="Symbol" panose="05050102010706020507" pitchFamily="18" charset="2"/>
              <a:buNone/>
              <a:defRPr sz="3600" kern="1200">
                <a:solidFill>
                  <a:schemeClr val="tx1">
                    <a:lumMod val="65000"/>
                    <a:lumOff val="35000"/>
                  </a:schemeClr>
                </a:solidFill>
                <a:latin typeface="+mn-lt"/>
                <a:ea typeface="+mn-ea"/>
                <a:cs typeface="+mn-cs"/>
              </a:defRPr>
            </a:lvl4pPr>
            <a:lvl5pPr marL="4115006" indent="-457223" algn="l" defTabSz="1828891" rtl="0" eaLnBrk="1" latinLnBrk="0" hangingPunct="1">
              <a:lnSpc>
                <a:spcPct val="90000"/>
              </a:lnSpc>
              <a:spcBef>
                <a:spcPts val="1000"/>
              </a:spcBef>
              <a:buFont typeface="Arial" panose="020B0604020202020204" pitchFamily="34" charset="0"/>
              <a:buChar char="•"/>
              <a:defRPr sz="3600" kern="1200">
                <a:solidFill>
                  <a:schemeClr val="tx1">
                    <a:lumMod val="65000"/>
                    <a:lumOff val="35000"/>
                  </a:schemeClr>
                </a:solidFill>
                <a:latin typeface="+mn-lt"/>
                <a:ea typeface="+mn-ea"/>
                <a:cs typeface="+mn-cs"/>
              </a:defRPr>
            </a:lvl5pPr>
            <a:lvl6pPr marL="5029451" indent="-457223" algn="l" defTabSz="1828891"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897" indent="-457223" algn="l" defTabSz="1828891"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343" indent="-457223" algn="l" defTabSz="1828891"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789" indent="-457223" algn="l" defTabSz="1828891"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r>
              <a:rPr lang="en-US" dirty="0" smtClean="0"/>
              <a:t>SIG3D label: </a:t>
            </a:r>
            <a:r>
              <a:rPr lang="en-US" b="1" dirty="0" smtClean="0">
                <a:solidFill>
                  <a:schemeClr val="accent4"/>
                </a:solidFill>
              </a:rPr>
              <a:t>“LoD0.0(S0.0)”</a:t>
            </a:r>
          </a:p>
          <a:p>
            <a:pPr lvl="1"/>
            <a:r>
              <a:rPr lang="en-US" b="1" dirty="0" smtClean="0">
                <a:solidFill>
                  <a:schemeClr val="accent4"/>
                </a:solidFill>
              </a:rPr>
              <a:t>Note: </a:t>
            </a:r>
            <a:r>
              <a:rPr lang="en-US" dirty="0"/>
              <a:t>Only geometric representation – </a:t>
            </a:r>
            <a:r>
              <a:rPr lang="en-US" b="1" dirty="0">
                <a:solidFill>
                  <a:schemeClr val="accent4"/>
                </a:solidFill>
              </a:rPr>
              <a:t>no </a:t>
            </a:r>
            <a:r>
              <a:rPr lang="en-US" b="1" dirty="0" smtClean="0">
                <a:solidFill>
                  <a:schemeClr val="accent4"/>
                </a:solidFill>
              </a:rPr>
              <a:t>additional semantics </a:t>
            </a:r>
            <a:r>
              <a:rPr lang="en-US" dirty="0" smtClean="0"/>
              <a:t>about doors, walls, etc.</a:t>
            </a:r>
          </a:p>
          <a:p>
            <a:pPr lvl="1"/>
            <a:r>
              <a:rPr lang="en-US" dirty="0" smtClean="0"/>
              <a:t>However, this additional information is required, for instance, in indoor navigation</a:t>
            </a:r>
            <a:r>
              <a:rPr lang="en-US" b="1" dirty="0" smtClean="0">
                <a:solidFill>
                  <a:schemeClr val="accent4"/>
                </a:solidFill>
              </a:rPr>
              <a:t> </a:t>
            </a:r>
          </a:p>
        </p:txBody>
      </p:sp>
      <p:pic>
        <p:nvPicPr>
          <p:cNvPr id="12" name="Grafik 11"/>
          <p:cNvPicPr>
            <a:picLocks noChangeAspect="1"/>
          </p:cNvPicPr>
          <p:nvPr/>
        </p:nvPicPr>
        <p:blipFill>
          <a:blip r:embed="rId2"/>
          <a:stretch>
            <a:fillRect/>
          </a:stretch>
        </p:blipFill>
        <p:spPr>
          <a:xfrm>
            <a:off x="7947097" y="3219396"/>
            <a:ext cx="9185949" cy="5659589"/>
          </a:xfrm>
          <a:prstGeom prst="rect">
            <a:avLst/>
          </a:prstGeom>
        </p:spPr>
      </p:pic>
      <p:sp>
        <p:nvSpPr>
          <p:cNvPr id="13" name="Rechteck 12"/>
          <p:cNvSpPr/>
          <p:nvPr/>
        </p:nvSpPr>
        <p:spPr>
          <a:xfrm>
            <a:off x="0" y="2048256"/>
            <a:ext cx="1524000" cy="10479024"/>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8000" dirty="0" smtClean="0">
                <a:solidFill>
                  <a:schemeClr val="accent2">
                    <a:lumMod val="75000"/>
                  </a:schemeClr>
                </a:solidFill>
              </a:rPr>
              <a:t>SIG3D</a:t>
            </a:r>
            <a:endParaRPr lang="en-US" sz="8000" dirty="0">
              <a:solidFill>
                <a:schemeClr val="accent2">
                  <a:lumMod val="75000"/>
                </a:schemeClr>
              </a:solidFill>
            </a:endParaRPr>
          </a:p>
        </p:txBody>
      </p:sp>
    </p:spTree>
    <p:extLst>
      <p:ext uri="{BB962C8B-B14F-4D97-AF65-F5344CB8AC3E}">
        <p14:creationId xmlns:p14="http://schemas.microsoft.com/office/powerpoint/2010/main" val="111743064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Grafik 31"/>
          <p:cNvPicPr>
            <a:picLocks noChangeAspect="1"/>
          </p:cNvPicPr>
          <p:nvPr/>
        </p:nvPicPr>
        <p:blipFill>
          <a:blip r:embed="rId2"/>
          <a:stretch>
            <a:fillRect/>
          </a:stretch>
        </p:blipFill>
        <p:spPr>
          <a:xfrm>
            <a:off x="7947097" y="3219396"/>
            <a:ext cx="9185949" cy="5659589"/>
          </a:xfrm>
          <a:prstGeom prst="rect">
            <a:avLst/>
          </a:prstGeom>
        </p:spPr>
      </p:pic>
      <p:sp>
        <p:nvSpPr>
          <p:cNvPr id="3" name="Titel 2"/>
          <p:cNvSpPr>
            <a:spLocks noGrp="1"/>
          </p:cNvSpPr>
          <p:nvPr>
            <p:ph type="title"/>
          </p:nvPr>
        </p:nvSpPr>
        <p:spPr/>
        <p:txBody>
          <a:bodyPr/>
          <a:lstStyle/>
          <a:p>
            <a:r>
              <a:rPr lang="en-US" dirty="0"/>
              <a:t>Building floor plan in LOD 0</a:t>
            </a:r>
          </a:p>
        </p:txBody>
      </p:sp>
      <p:sp>
        <p:nvSpPr>
          <p:cNvPr id="4" name="Foliennummernplatzhalter 3"/>
          <p:cNvSpPr>
            <a:spLocks noGrp="1"/>
          </p:cNvSpPr>
          <p:nvPr>
            <p:ph type="sldNum" sz="quarter" idx="12"/>
          </p:nvPr>
        </p:nvSpPr>
        <p:spPr/>
        <p:txBody>
          <a:bodyPr/>
          <a:lstStyle/>
          <a:p>
            <a:fld id="{AC1DDCB9-F0E3-4746-84F2-95D2A8F7600E}" type="slidenum">
              <a:rPr lang="de-DE" smtClean="0"/>
              <a:pPr/>
              <a:t>31</a:t>
            </a:fld>
            <a:endParaRPr lang="de-DE" dirty="0"/>
          </a:p>
        </p:txBody>
      </p:sp>
      <p:sp>
        <p:nvSpPr>
          <p:cNvPr id="5" name="Fußzeilenplatzhalter 4"/>
          <p:cNvSpPr>
            <a:spLocks noGrp="1"/>
          </p:cNvSpPr>
          <p:nvPr>
            <p:ph type="ftr" sz="quarter" idx="11"/>
          </p:nvPr>
        </p:nvSpPr>
        <p:spPr/>
        <p:txBody>
          <a:bodyPr/>
          <a:lstStyle/>
          <a:p>
            <a:r>
              <a:rPr lang="en-US" smtClean="0"/>
              <a:t>C. Nagel: Revision of the CityGML LOD concept</a:t>
            </a:r>
            <a:endParaRPr lang="de-DE" dirty="0"/>
          </a:p>
        </p:txBody>
      </p:sp>
      <p:sp>
        <p:nvSpPr>
          <p:cNvPr id="10" name="Inhaltsplatzhalter 1"/>
          <p:cNvSpPr>
            <a:spLocks noGrp="1"/>
          </p:cNvSpPr>
          <p:nvPr>
            <p:ph idx="1"/>
          </p:nvPr>
        </p:nvSpPr>
        <p:spPr>
          <a:xfrm>
            <a:off x="1676509" y="2290126"/>
            <a:ext cx="21032570" cy="1858541"/>
          </a:xfrm>
        </p:spPr>
        <p:txBody>
          <a:bodyPr>
            <a:normAutofit/>
          </a:bodyPr>
          <a:lstStyle/>
          <a:p>
            <a:r>
              <a:rPr lang="en-US" dirty="0"/>
              <a:t>Example </a:t>
            </a:r>
            <a:r>
              <a:rPr lang="en-US" dirty="0" smtClean="0"/>
              <a:t>7: </a:t>
            </a:r>
            <a:r>
              <a:rPr lang="en-US" dirty="0"/>
              <a:t>Building floor plan in LOD 0</a:t>
            </a:r>
          </a:p>
          <a:p>
            <a:pPr lvl="1"/>
            <a:endParaRPr lang="en-US" dirty="0"/>
          </a:p>
        </p:txBody>
      </p:sp>
      <p:sp>
        <p:nvSpPr>
          <p:cNvPr id="11" name="Inhaltsplatzhalter 1"/>
          <p:cNvSpPr txBox="1">
            <a:spLocks/>
          </p:cNvSpPr>
          <p:nvPr/>
        </p:nvSpPr>
        <p:spPr>
          <a:xfrm>
            <a:off x="1676509" y="9319918"/>
            <a:ext cx="21032570" cy="3035440"/>
          </a:xfrm>
          <a:prstGeom prst="rect">
            <a:avLst/>
          </a:prstGeom>
        </p:spPr>
        <p:txBody>
          <a:bodyPr vert="horz" lIns="91440" tIns="45720" rIns="91440" bIns="45720" rtlCol="0">
            <a:normAutofit lnSpcReduction="10000"/>
          </a:bodyPr>
          <a:lstStyle>
            <a:lvl1pPr marL="895350" indent="-895350" algn="l" defTabSz="1828891" rtl="0" eaLnBrk="1" latinLnBrk="0" hangingPunct="1">
              <a:lnSpc>
                <a:spcPct val="100000"/>
              </a:lnSpc>
              <a:spcBef>
                <a:spcPts val="0"/>
              </a:spcBef>
              <a:spcAft>
                <a:spcPts val="1200"/>
              </a:spcAft>
              <a:buClr>
                <a:srgbClr val="A8C02D"/>
              </a:buClr>
              <a:buSzPct val="100000"/>
              <a:buFont typeface="Wingdings" panose="05000000000000000000" pitchFamily="2" charset="2"/>
              <a:buChar char="§"/>
              <a:defRPr sz="4800" b="0" kern="1200">
                <a:solidFill>
                  <a:schemeClr val="tx1">
                    <a:lumMod val="65000"/>
                    <a:lumOff val="35000"/>
                  </a:schemeClr>
                </a:solidFill>
                <a:latin typeface="+mn-lt"/>
                <a:ea typeface="+mn-ea"/>
                <a:cs typeface="+mn-cs"/>
              </a:defRPr>
            </a:lvl1pPr>
            <a:lvl2pPr marL="1711325" indent="-796925" algn="l" defTabSz="1828891" rtl="0" eaLnBrk="1" latinLnBrk="0" hangingPunct="1">
              <a:lnSpc>
                <a:spcPct val="100000"/>
              </a:lnSpc>
              <a:spcBef>
                <a:spcPts val="0"/>
              </a:spcBef>
              <a:spcAft>
                <a:spcPts val="1200"/>
              </a:spcAft>
              <a:buClr>
                <a:srgbClr val="A8C02D"/>
              </a:buClr>
              <a:buFont typeface="Arial" panose="020B0604020202020204" pitchFamily="34" charset="0"/>
              <a:buChar char="•"/>
              <a:defRPr sz="4000" kern="1200">
                <a:solidFill>
                  <a:schemeClr val="tx1">
                    <a:lumMod val="65000"/>
                    <a:lumOff val="35000"/>
                  </a:schemeClr>
                </a:solidFill>
                <a:latin typeface="+mj-lt"/>
                <a:ea typeface="+mn-ea"/>
                <a:cs typeface="+mn-cs"/>
              </a:defRPr>
            </a:lvl2pPr>
            <a:lvl3pPr marL="2606675" indent="-777875" algn="l" defTabSz="1828891" rtl="0" eaLnBrk="1" latinLnBrk="0" hangingPunct="1">
              <a:lnSpc>
                <a:spcPct val="100000"/>
              </a:lnSpc>
              <a:spcBef>
                <a:spcPts val="0"/>
              </a:spcBef>
              <a:spcAft>
                <a:spcPts val="1200"/>
              </a:spcAft>
              <a:buClr>
                <a:srgbClr val="A8C02D"/>
              </a:buClr>
              <a:buFont typeface="Symbol" panose="05050102010706020507" pitchFamily="18" charset="2"/>
              <a:buChar char="-"/>
              <a:defRPr sz="3200" kern="1200">
                <a:solidFill>
                  <a:schemeClr val="tx1">
                    <a:lumMod val="65000"/>
                    <a:lumOff val="35000"/>
                  </a:schemeClr>
                </a:solidFill>
                <a:latin typeface="+mj-lt"/>
                <a:ea typeface="+mn-ea"/>
                <a:cs typeface="+mn-cs"/>
              </a:defRPr>
            </a:lvl3pPr>
            <a:lvl4pPr marL="2743200" indent="0" algn="l" defTabSz="1828891" rtl="0" eaLnBrk="1" latinLnBrk="0" hangingPunct="1">
              <a:lnSpc>
                <a:spcPct val="90000"/>
              </a:lnSpc>
              <a:spcBef>
                <a:spcPts val="1000"/>
              </a:spcBef>
              <a:buFont typeface="Symbol" panose="05050102010706020507" pitchFamily="18" charset="2"/>
              <a:buNone/>
              <a:defRPr sz="3600" kern="1200">
                <a:solidFill>
                  <a:schemeClr val="tx1">
                    <a:lumMod val="65000"/>
                    <a:lumOff val="35000"/>
                  </a:schemeClr>
                </a:solidFill>
                <a:latin typeface="+mn-lt"/>
                <a:ea typeface="+mn-ea"/>
                <a:cs typeface="+mn-cs"/>
              </a:defRPr>
            </a:lvl4pPr>
            <a:lvl5pPr marL="4115006" indent="-457223" algn="l" defTabSz="1828891" rtl="0" eaLnBrk="1" latinLnBrk="0" hangingPunct="1">
              <a:lnSpc>
                <a:spcPct val="90000"/>
              </a:lnSpc>
              <a:spcBef>
                <a:spcPts val="1000"/>
              </a:spcBef>
              <a:buFont typeface="Arial" panose="020B0604020202020204" pitchFamily="34" charset="0"/>
              <a:buChar char="•"/>
              <a:defRPr sz="3600" kern="1200">
                <a:solidFill>
                  <a:schemeClr val="tx1">
                    <a:lumMod val="65000"/>
                    <a:lumOff val="35000"/>
                  </a:schemeClr>
                </a:solidFill>
                <a:latin typeface="+mn-lt"/>
                <a:ea typeface="+mn-ea"/>
                <a:cs typeface="+mn-cs"/>
              </a:defRPr>
            </a:lvl5pPr>
            <a:lvl6pPr marL="5029451" indent="-457223" algn="l" defTabSz="1828891"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897" indent="-457223" algn="l" defTabSz="1828891"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343" indent="-457223" algn="l" defTabSz="1828891"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789" indent="-457223" algn="l" defTabSz="1828891"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r>
              <a:rPr lang="en-US" dirty="0"/>
              <a:t>This is simply a </a:t>
            </a:r>
            <a:r>
              <a:rPr lang="en-US" dirty="0">
                <a:solidFill>
                  <a:schemeClr val="accent4"/>
                </a:solidFill>
              </a:rPr>
              <a:t>Building </a:t>
            </a:r>
            <a:r>
              <a:rPr lang="en-US" dirty="0"/>
              <a:t>feature with thematic </a:t>
            </a:r>
            <a:r>
              <a:rPr lang="en-US" dirty="0" err="1" smtClean="0">
                <a:solidFill>
                  <a:schemeClr val="accent4"/>
                </a:solidFill>
              </a:rPr>
              <a:t>BoundarySurface</a:t>
            </a:r>
            <a:r>
              <a:rPr lang="en-US" dirty="0" smtClean="0">
                <a:solidFill>
                  <a:schemeClr val="accent4"/>
                </a:solidFill>
              </a:rPr>
              <a:t> </a:t>
            </a:r>
            <a:r>
              <a:rPr lang="en-US" dirty="0">
                <a:solidFill>
                  <a:schemeClr val="accent4"/>
                </a:solidFill>
              </a:rPr>
              <a:t>(exterior plus interior)</a:t>
            </a:r>
            <a:r>
              <a:rPr lang="en-US" dirty="0"/>
              <a:t>, </a:t>
            </a:r>
            <a:r>
              <a:rPr lang="en-US" dirty="0" smtClean="0">
                <a:solidFill>
                  <a:schemeClr val="accent4"/>
                </a:solidFill>
              </a:rPr>
              <a:t>Room</a:t>
            </a:r>
            <a:r>
              <a:rPr lang="en-US" dirty="0" smtClean="0"/>
              <a:t>, </a:t>
            </a:r>
            <a:r>
              <a:rPr lang="en-US" dirty="0" smtClean="0">
                <a:solidFill>
                  <a:schemeClr val="accent4"/>
                </a:solidFill>
              </a:rPr>
              <a:t>Door</a:t>
            </a:r>
            <a:r>
              <a:rPr lang="en-US" dirty="0" smtClean="0"/>
              <a:t> </a:t>
            </a:r>
            <a:r>
              <a:rPr lang="en-US" dirty="0"/>
              <a:t>and </a:t>
            </a:r>
            <a:r>
              <a:rPr lang="en-US" dirty="0" smtClean="0">
                <a:solidFill>
                  <a:schemeClr val="accent4"/>
                </a:solidFill>
              </a:rPr>
              <a:t>Window</a:t>
            </a:r>
            <a:r>
              <a:rPr lang="en-US" dirty="0" smtClean="0"/>
              <a:t> features in </a:t>
            </a:r>
            <a:r>
              <a:rPr lang="en-US" dirty="0"/>
              <a:t>LOD </a:t>
            </a:r>
            <a:r>
              <a:rPr lang="en-US" dirty="0" smtClean="0"/>
              <a:t>0</a:t>
            </a:r>
          </a:p>
          <a:p>
            <a:pPr lvl="1"/>
            <a:r>
              <a:rPr lang="en-US" dirty="0" smtClean="0"/>
              <a:t>Consistent with LOD 2 example</a:t>
            </a:r>
          </a:p>
          <a:p>
            <a:pPr lvl="1"/>
            <a:r>
              <a:rPr lang="en-US" dirty="0" smtClean="0"/>
              <a:t>In contrast to the SIG3D proposal, the floor plan is semantically rich</a:t>
            </a:r>
            <a:endParaRPr lang="en-US" dirty="0"/>
          </a:p>
        </p:txBody>
      </p:sp>
      <p:cxnSp>
        <p:nvCxnSpPr>
          <p:cNvPr id="21" name="Gerade Verbindung mit Pfeil 20"/>
          <p:cNvCxnSpPr/>
          <p:nvPr/>
        </p:nvCxnSpPr>
        <p:spPr>
          <a:xfrm flipH="1" flipV="1">
            <a:off x="15318015" y="4944539"/>
            <a:ext cx="2022842" cy="133398"/>
          </a:xfrm>
          <a:prstGeom prst="straightConnector1">
            <a:avLst/>
          </a:prstGeom>
          <a:ln w="63500">
            <a:solidFill>
              <a:schemeClr val="accent2"/>
            </a:solidFill>
            <a:tailEnd type="triangle" w="lg" len="med"/>
          </a:ln>
        </p:spPr>
        <p:style>
          <a:lnRef idx="1">
            <a:schemeClr val="accent1"/>
          </a:lnRef>
          <a:fillRef idx="0">
            <a:schemeClr val="accent1"/>
          </a:fillRef>
          <a:effectRef idx="0">
            <a:schemeClr val="accent1"/>
          </a:effectRef>
          <a:fontRef idx="minor">
            <a:schemeClr val="tx1"/>
          </a:fontRef>
        </p:style>
      </p:cxnSp>
      <p:sp>
        <p:nvSpPr>
          <p:cNvPr id="24" name="Textfeld 23"/>
          <p:cNvSpPr txBox="1"/>
          <p:nvPr/>
        </p:nvSpPr>
        <p:spPr>
          <a:xfrm>
            <a:off x="16890387" y="4552537"/>
            <a:ext cx="5370547" cy="1323439"/>
          </a:xfrm>
          <a:prstGeom prst="rect">
            <a:avLst/>
          </a:prstGeom>
          <a:noFill/>
        </p:spPr>
        <p:txBody>
          <a:bodyPr wrap="square" rtlCol="0">
            <a:spAutoFit/>
          </a:bodyPr>
          <a:lstStyle/>
          <a:p>
            <a:pPr algn="ctr"/>
            <a:r>
              <a:rPr lang="en-US" sz="4000" dirty="0" smtClean="0">
                <a:solidFill>
                  <a:schemeClr val="tx1">
                    <a:lumMod val="65000"/>
                    <a:lumOff val="35000"/>
                  </a:schemeClr>
                </a:solidFill>
              </a:rPr>
              <a:t>Doors and Windows </a:t>
            </a:r>
            <a:br>
              <a:rPr lang="en-US" sz="4000" dirty="0" smtClean="0">
                <a:solidFill>
                  <a:schemeClr val="tx1">
                    <a:lumMod val="65000"/>
                    <a:lumOff val="35000"/>
                  </a:schemeClr>
                </a:solidFill>
              </a:rPr>
            </a:br>
            <a:r>
              <a:rPr lang="en-US" sz="4000" dirty="0" smtClean="0">
                <a:solidFill>
                  <a:schemeClr val="tx1">
                    <a:lumMod val="65000"/>
                    <a:lumOff val="35000"/>
                  </a:schemeClr>
                </a:solidFill>
              </a:rPr>
              <a:t>in LOD 0</a:t>
            </a:r>
            <a:endParaRPr lang="en-US" sz="4000" dirty="0">
              <a:solidFill>
                <a:schemeClr val="tx1">
                  <a:lumMod val="65000"/>
                  <a:lumOff val="35000"/>
                </a:schemeClr>
              </a:solidFill>
            </a:endParaRPr>
          </a:p>
        </p:txBody>
      </p:sp>
      <p:cxnSp>
        <p:nvCxnSpPr>
          <p:cNvPr id="26" name="Gerade Verbindung mit Pfeil 25"/>
          <p:cNvCxnSpPr/>
          <p:nvPr/>
        </p:nvCxnSpPr>
        <p:spPr>
          <a:xfrm flipH="1">
            <a:off x="15348108" y="5077937"/>
            <a:ext cx="1992749" cy="246933"/>
          </a:xfrm>
          <a:prstGeom prst="straightConnector1">
            <a:avLst/>
          </a:prstGeom>
          <a:ln w="63500">
            <a:solidFill>
              <a:schemeClr val="accent2"/>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29" name="Gerade Verbindung mit Pfeil 28"/>
          <p:cNvCxnSpPr/>
          <p:nvPr/>
        </p:nvCxnSpPr>
        <p:spPr>
          <a:xfrm flipH="1" flipV="1">
            <a:off x="13865290" y="7737979"/>
            <a:ext cx="2442573" cy="211184"/>
          </a:xfrm>
          <a:prstGeom prst="straightConnector1">
            <a:avLst/>
          </a:prstGeom>
          <a:ln w="63500">
            <a:solidFill>
              <a:schemeClr val="accent2"/>
            </a:solidFill>
            <a:tailEnd type="triangle" w="lg" len="med"/>
          </a:ln>
        </p:spPr>
        <p:style>
          <a:lnRef idx="1">
            <a:schemeClr val="accent1"/>
          </a:lnRef>
          <a:fillRef idx="0">
            <a:schemeClr val="accent1"/>
          </a:fillRef>
          <a:effectRef idx="0">
            <a:schemeClr val="accent1"/>
          </a:effectRef>
          <a:fontRef idx="minor">
            <a:schemeClr val="tx1"/>
          </a:fontRef>
        </p:style>
      </p:cxnSp>
      <p:sp>
        <p:nvSpPr>
          <p:cNvPr id="25" name="Textfeld 24"/>
          <p:cNvSpPr txBox="1"/>
          <p:nvPr/>
        </p:nvSpPr>
        <p:spPr>
          <a:xfrm>
            <a:off x="2368740" y="5642336"/>
            <a:ext cx="5370547" cy="1323439"/>
          </a:xfrm>
          <a:prstGeom prst="rect">
            <a:avLst/>
          </a:prstGeom>
          <a:noFill/>
        </p:spPr>
        <p:txBody>
          <a:bodyPr wrap="square" rtlCol="0">
            <a:spAutoFit/>
          </a:bodyPr>
          <a:lstStyle/>
          <a:p>
            <a:pPr algn="ctr"/>
            <a:r>
              <a:rPr lang="en-US" sz="4000" dirty="0" err="1" smtClean="0">
                <a:solidFill>
                  <a:schemeClr val="tx1">
                    <a:lumMod val="65000"/>
                    <a:lumOff val="35000"/>
                  </a:schemeClr>
                </a:solidFill>
              </a:rPr>
              <a:t>InteriorWallSurface</a:t>
            </a:r>
            <a:r>
              <a:rPr lang="en-US" sz="4000" dirty="0" smtClean="0">
                <a:solidFill>
                  <a:schemeClr val="tx1">
                    <a:lumMod val="65000"/>
                    <a:lumOff val="35000"/>
                  </a:schemeClr>
                </a:solidFill>
              </a:rPr>
              <a:t> </a:t>
            </a:r>
            <a:br>
              <a:rPr lang="en-US" sz="4000" dirty="0" smtClean="0">
                <a:solidFill>
                  <a:schemeClr val="tx1">
                    <a:lumMod val="65000"/>
                    <a:lumOff val="35000"/>
                  </a:schemeClr>
                </a:solidFill>
              </a:rPr>
            </a:br>
            <a:r>
              <a:rPr lang="en-US" sz="4000" dirty="0" smtClean="0">
                <a:solidFill>
                  <a:schemeClr val="tx1">
                    <a:lumMod val="65000"/>
                    <a:lumOff val="35000"/>
                  </a:schemeClr>
                </a:solidFill>
              </a:rPr>
              <a:t>(curve) in LOD 0</a:t>
            </a:r>
            <a:endParaRPr lang="en-US" sz="4000" dirty="0">
              <a:solidFill>
                <a:schemeClr val="tx1">
                  <a:lumMod val="65000"/>
                  <a:lumOff val="35000"/>
                </a:schemeClr>
              </a:solidFill>
            </a:endParaRPr>
          </a:p>
        </p:txBody>
      </p:sp>
      <p:cxnSp>
        <p:nvCxnSpPr>
          <p:cNvPr id="27" name="Gerade Verbindung mit Pfeil 26"/>
          <p:cNvCxnSpPr/>
          <p:nvPr/>
        </p:nvCxnSpPr>
        <p:spPr>
          <a:xfrm flipV="1">
            <a:off x="7391535" y="5648871"/>
            <a:ext cx="1192492" cy="459403"/>
          </a:xfrm>
          <a:prstGeom prst="straightConnector1">
            <a:avLst/>
          </a:prstGeom>
          <a:ln w="63500">
            <a:solidFill>
              <a:schemeClr val="accent2"/>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28" name="Gerade Verbindung mit Pfeil 27"/>
          <p:cNvCxnSpPr/>
          <p:nvPr/>
        </p:nvCxnSpPr>
        <p:spPr>
          <a:xfrm>
            <a:off x="7399938" y="6108274"/>
            <a:ext cx="960291" cy="551602"/>
          </a:xfrm>
          <a:prstGeom prst="straightConnector1">
            <a:avLst/>
          </a:prstGeom>
          <a:ln w="63500">
            <a:solidFill>
              <a:schemeClr val="accent2"/>
            </a:solidFill>
            <a:tailEnd type="triangle" w="lg" len="med"/>
          </a:ln>
        </p:spPr>
        <p:style>
          <a:lnRef idx="1">
            <a:schemeClr val="accent1"/>
          </a:lnRef>
          <a:fillRef idx="0">
            <a:schemeClr val="accent1"/>
          </a:fillRef>
          <a:effectRef idx="0">
            <a:schemeClr val="accent1"/>
          </a:effectRef>
          <a:fontRef idx="minor">
            <a:schemeClr val="tx1"/>
          </a:fontRef>
        </p:style>
      </p:cxnSp>
      <p:sp>
        <p:nvSpPr>
          <p:cNvPr id="38" name="Textfeld 37"/>
          <p:cNvSpPr txBox="1"/>
          <p:nvPr/>
        </p:nvSpPr>
        <p:spPr>
          <a:xfrm>
            <a:off x="6240481" y="3664557"/>
            <a:ext cx="5370547" cy="707886"/>
          </a:xfrm>
          <a:prstGeom prst="rect">
            <a:avLst/>
          </a:prstGeom>
          <a:noFill/>
        </p:spPr>
        <p:txBody>
          <a:bodyPr wrap="square" rtlCol="0">
            <a:spAutoFit/>
          </a:bodyPr>
          <a:lstStyle/>
          <a:p>
            <a:pPr algn="ctr"/>
            <a:r>
              <a:rPr lang="en-US" sz="4000" dirty="0" smtClean="0">
                <a:solidFill>
                  <a:schemeClr val="tx1">
                    <a:lumMod val="65000"/>
                    <a:lumOff val="35000"/>
                  </a:schemeClr>
                </a:solidFill>
              </a:rPr>
              <a:t>Room in LOD 0</a:t>
            </a:r>
            <a:endParaRPr lang="en-US" sz="4000" dirty="0">
              <a:solidFill>
                <a:schemeClr val="tx1">
                  <a:lumMod val="65000"/>
                  <a:lumOff val="35000"/>
                </a:schemeClr>
              </a:solidFill>
            </a:endParaRPr>
          </a:p>
        </p:txBody>
      </p:sp>
      <p:cxnSp>
        <p:nvCxnSpPr>
          <p:cNvPr id="45" name="Gerade Verbindung mit Pfeil 44"/>
          <p:cNvCxnSpPr>
            <a:stCxn id="38" idx="2"/>
          </p:cNvCxnSpPr>
          <p:nvPr/>
        </p:nvCxnSpPr>
        <p:spPr>
          <a:xfrm>
            <a:off x="8925755" y="4372443"/>
            <a:ext cx="1230644" cy="832931"/>
          </a:xfrm>
          <a:prstGeom prst="straightConnector1">
            <a:avLst/>
          </a:prstGeom>
          <a:ln w="63500">
            <a:solidFill>
              <a:schemeClr val="accent2"/>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35" name="Gerade Verbindung mit Pfeil 34"/>
          <p:cNvCxnSpPr/>
          <p:nvPr/>
        </p:nvCxnSpPr>
        <p:spPr>
          <a:xfrm>
            <a:off x="8925755" y="4378842"/>
            <a:ext cx="2409817" cy="262566"/>
          </a:xfrm>
          <a:prstGeom prst="straightConnector1">
            <a:avLst/>
          </a:prstGeom>
          <a:ln w="63500">
            <a:solidFill>
              <a:schemeClr val="accent2"/>
            </a:solidFill>
            <a:tailEnd type="triangle" w="lg" len="med"/>
          </a:ln>
        </p:spPr>
        <p:style>
          <a:lnRef idx="1">
            <a:schemeClr val="accent1"/>
          </a:lnRef>
          <a:fillRef idx="0">
            <a:schemeClr val="accent1"/>
          </a:fillRef>
          <a:effectRef idx="0">
            <a:schemeClr val="accent1"/>
          </a:effectRef>
          <a:fontRef idx="minor">
            <a:schemeClr val="tx1"/>
          </a:fontRef>
        </p:style>
      </p:cxnSp>
      <p:sp>
        <p:nvSpPr>
          <p:cNvPr id="39" name="Textfeld 38"/>
          <p:cNvSpPr txBox="1"/>
          <p:nvPr/>
        </p:nvSpPr>
        <p:spPr>
          <a:xfrm>
            <a:off x="16154388" y="7679012"/>
            <a:ext cx="5370547" cy="1323439"/>
          </a:xfrm>
          <a:prstGeom prst="rect">
            <a:avLst/>
          </a:prstGeom>
          <a:noFill/>
        </p:spPr>
        <p:txBody>
          <a:bodyPr wrap="square" rtlCol="0">
            <a:spAutoFit/>
          </a:bodyPr>
          <a:lstStyle/>
          <a:p>
            <a:pPr algn="ctr"/>
            <a:r>
              <a:rPr lang="en-US" sz="4000" dirty="0" smtClean="0">
                <a:solidFill>
                  <a:schemeClr val="tx1">
                    <a:lumMod val="65000"/>
                    <a:lumOff val="35000"/>
                  </a:schemeClr>
                </a:solidFill>
              </a:rPr>
              <a:t>Building (outer shell) in LOD 0</a:t>
            </a:r>
            <a:endParaRPr lang="en-US" sz="4000" dirty="0">
              <a:solidFill>
                <a:schemeClr val="tx1">
                  <a:lumMod val="65000"/>
                  <a:lumOff val="35000"/>
                </a:schemeClr>
              </a:solidFill>
            </a:endParaRPr>
          </a:p>
        </p:txBody>
      </p:sp>
      <p:sp>
        <p:nvSpPr>
          <p:cNvPr id="42" name="Textfeld 41"/>
          <p:cNvSpPr txBox="1"/>
          <p:nvPr/>
        </p:nvSpPr>
        <p:spPr>
          <a:xfrm>
            <a:off x="17674054" y="6072573"/>
            <a:ext cx="5370547" cy="1323439"/>
          </a:xfrm>
          <a:prstGeom prst="rect">
            <a:avLst/>
          </a:prstGeom>
          <a:noFill/>
        </p:spPr>
        <p:txBody>
          <a:bodyPr wrap="square" rtlCol="0">
            <a:spAutoFit/>
          </a:bodyPr>
          <a:lstStyle/>
          <a:p>
            <a:pPr algn="ctr"/>
            <a:r>
              <a:rPr lang="en-US" sz="4000" dirty="0" err="1" smtClean="0">
                <a:solidFill>
                  <a:schemeClr val="tx1">
                    <a:lumMod val="65000"/>
                    <a:lumOff val="35000"/>
                  </a:schemeClr>
                </a:solidFill>
              </a:rPr>
              <a:t>WallSurface</a:t>
            </a:r>
            <a:r>
              <a:rPr lang="en-US" sz="4000" dirty="0" smtClean="0">
                <a:solidFill>
                  <a:schemeClr val="tx1">
                    <a:lumMod val="65000"/>
                    <a:lumOff val="35000"/>
                  </a:schemeClr>
                </a:solidFill>
              </a:rPr>
              <a:t> </a:t>
            </a:r>
            <a:br>
              <a:rPr lang="en-US" sz="4000" dirty="0" smtClean="0">
                <a:solidFill>
                  <a:schemeClr val="tx1">
                    <a:lumMod val="65000"/>
                    <a:lumOff val="35000"/>
                  </a:schemeClr>
                </a:solidFill>
              </a:rPr>
            </a:br>
            <a:r>
              <a:rPr lang="en-US" sz="4000" dirty="0" smtClean="0">
                <a:solidFill>
                  <a:schemeClr val="tx1">
                    <a:lumMod val="65000"/>
                    <a:lumOff val="35000"/>
                  </a:schemeClr>
                </a:solidFill>
              </a:rPr>
              <a:t>(curve) in LOD 0</a:t>
            </a:r>
            <a:endParaRPr lang="en-US" sz="4000" dirty="0">
              <a:solidFill>
                <a:schemeClr val="tx1">
                  <a:lumMod val="65000"/>
                  <a:lumOff val="35000"/>
                </a:schemeClr>
              </a:solidFill>
            </a:endParaRPr>
          </a:p>
        </p:txBody>
      </p:sp>
      <p:cxnSp>
        <p:nvCxnSpPr>
          <p:cNvPr id="43" name="Gerade Verbindung mit Pfeil 42"/>
          <p:cNvCxnSpPr/>
          <p:nvPr/>
        </p:nvCxnSpPr>
        <p:spPr>
          <a:xfrm flipH="1">
            <a:off x="16701796" y="6590581"/>
            <a:ext cx="1959359" cy="411262"/>
          </a:xfrm>
          <a:prstGeom prst="straightConnector1">
            <a:avLst/>
          </a:prstGeom>
          <a:ln w="63500">
            <a:solidFill>
              <a:schemeClr val="accent2"/>
            </a:solidFill>
            <a:tailEnd type="triangle" w="lg" len="med"/>
          </a:ln>
        </p:spPr>
        <p:style>
          <a:lnRef idx="1">
            <a:schemeClr val="accent1"/>
          </a:lnRef>
          <a:fillRef idx="0">
            <a:schemeClr val="accent1"/>
          </a:fillRef>
          <a:effectRef idx="0">
            <a:schemeClr val="accent1"/>
          </a:effectRef>
          <a:fontRef idx="minor">
            <a:schemeClr val="tx1"/>
          </a:fontRef>
        </p:style>
      </p:cxnSp>
      <p:sp>
        <p:nvSpPr>
          <p:cNvPr id="46" name="Rechteck 45"/>
          <p:cNvSpPr/>
          <p:nvPr/>
        </p:nvSpPr>
        <p:spPr>
          <a:xfrm>
            <a:off x="0" y="2048256"/>
            <a:ext cx="1524000" cy="10479024"/>
          </a:xfrm>
          <a:prstGeom prst="rect">
            <a:avLst/>
          </a:prstGeom>
          <a:solidFill>
            <a:schemeClr val="accent6">
              <a:lumMod val="20000"/>
              <a:lumOff val="8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8000" b="1" dirty="0">
                <a:solidFill>
                  <a:srgbClr val="A8C02D"/>
                </a:solidFill>
                <a:ea typeface="+mj-ea"/>
                <a:cs typeface="+mj-cs"/>
              </a:rPr>
              <a:t>Our</a:t>
            </a:r>
            <a:r>
              <a:rPr lang="en-US" sz="8000" dirty="0">
                <a:solidFill>
                  <a:schemeClr val="tx1">
                    <a:lumMod val="50000"/>
                    <a:lumOff val="50000"/>
                  </a:schemeClr>
                </a:solidFill>
              </a:rPr>
              <a:t> </a:t>
            </a:r>
            <a:r>
              <a:rPr lang="en-US" sz="8000" b="1" dirty="0">
                <a:solidFill>
                  <a:srgbClr val="A8C02D"/>
                </a:solidFill>
                <a:ea typeface="+mj-ea"/>
                <a:cs typeface="+mj-cs"/>
              </a:rPr>
              <a:t>proposal</a:t>
            </a:r>
          </a:p>
        </p:txBody>
      </p:sp>
    </p:spTree>
    <p:extLst>
      <p:ext uri="{BB962C8B-B14F-4D97-AF65-F5344CB8AC3E}">
        <p14:creationId xmlns:p14="http://schemas.microsoft.com/office/powerpoint/2010/main" val="2098371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p:bldP spid="38" grpId="0"/>
      <p:bldP spid="39" grpId="0"/>
      <p:bldP spid="42"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en-US" dirty="0" smtClean="0"/>
              <a:t>Building model in LOD 1</a:t>
            </a:r>
            <a:endParaRPr lang="en-US" dirty="0"/>
          </a:p>
        </p:txBody>
      </p:sp>
      <p:sp>
        <p:nvSpPr>
          <p:cNvPr id="4" name="Foliennummernplatzhalter 3"/>
          <p:cNvSpPr>
            <a:spLocks noGrp="1"/>
          </p:cNvSpPr>
          <p:nvPr>
            <p:ph type="sldNum" sz="quarter" idx="12"/>
          </p:nvPr>
        </p:nvSpPr>
        <p:spPr/>
        <p:txBody>
          <a:bodyPr/>
          <a:lstStyle/>
          <a:p>
            <a:fld id="{AC1DDCB9-F0E3-4746-84F2-95D2A8F7600E}" type="slidenum">
              <a:rPr lang="de-DE" smtClean="0"/>
              <a:pPr/>
              <a:t>32</a:t>
            </a:fld>
            <a:endParaRPr lang="de-DE" dirty="0"/>
          </a:p>
        </p:txBody>
      </p:sp>
      <p:sp>
        <p:nvSpPr>
          <p:cNvPr id="5" name="Fußzeilenplatzhalter 4"/>
          <p:cNvSpPr>
            <a:spLocks noGrp="1"/>
          </p:cNvSpPr>
          <p:nvPr>
            <p:ph type="ftr" sz="quarter" idx="11"/>
          </p:nvPr>
        </p:nvSpPr>
        <p:spPr/>
        <p:txBody>
          <a:bodyPr/>
          <a:lstStyle/>
          <a:p>
            <a:r>
              <a:rPr lang="en-US" smtClean="0"/>
              <a:t>C. Nagel: Revision of the CityGML LOD concept</a:t>
            </a:r>
            <a:endParaRPr lang="de-DE" dirty="0"/>
          </a:p>
        </p:txBody>
      </p:sp>
      <p:sp>
        <p:nvSpPr>
          <p:cNvPr id="10" name="Inhaltsplatzhalter 1"/>
          <p:cNvSpPr>
            <a:spLocks noGrp="1"/>
          </p:cNvSpPr>
          <p:nvPr>
            <p:ph idx="1"/>
          </p:nvPr>
        </p:nvSpPr>
        <p:spPr>
          <a:xfrm>
            <a:off x="1676509" y="2290126"/>
            <a:ext cx="21032570" cy="1858541"/>
          </a:xfrm>
        </p:spPr>
        <p:txBody>
          <a:bodyPr>
            <a:normAutofit/>
          </a:bodyPr>
          <a:lstStyle/>
          <a:p>
            <a:r>
              <a:rPr lang="en-US" dirty="0" smtClean="0"/>
              <a:t>Example 8: Exterior shell in LOD 1 with rooms</a:t>
            </a:r>
          </a:p>
          <a:p>
            <a:pPr lvl="1"/>
            <a:endParaRPr lang="en-US" dirty="0" smtClean="0"/>
          </a:p>
        </p:txBody>
      </p:sp>
      <p:sp>
        <p:nvSpPr>
          <p:cNvPr id="11" name="Inhaltsplatzhalter 1"/>
          <p:cNvSpPr txBox="1">
            <a:spLocks/>
          </p:cNvSpPr>
          <p:nvPr/>
        </p:nvSpPr>
        <p:spPr>
          <a:xfrm>
            <a:off x="1676509" y="10389970"/>
            <a:ext cx="21032570" cy="1965388"/>
          </a:xfrm>
          <a:prstGeom prst="rect">
            <a:avLst/>
          </a:prstGeom>
        </p:spPr>
        <p:txBody>
          <a:bodyPr vert="horz" lIns="91440" tIns="45720" rIns="91440" bIns="45720" rtlCol="0">
            <a:normAutofit/>
          </a:bodyPr>
          <a:lstStyle>
            <a:lvl1pPr marL="895350" indent="-895350" algn="l" defTabSz="1828891" rtl="0" eaLnBrk="1" latinLnBrk="0" hangingPunct="1">
              <a:lnSpc>
                <a:spcPct val="100000"/>
              </a:lnSpc>
              <a:spcBef>
                <a:spcPts val="0"/>
              </a:spcBef>
              <a:spcAft>
                <a:spcPts val="1200"/>
              </a:spcAft>
              <a:buClr>
                <a:srgbClr val="A8C02D"/>
              </a:buClr>
              <a:buSzPct val="100000"/>
              <a:buFont typeface="Wingdings" panose="05000000000000000000" pitchFamily="2" charset="2"/>
              <a:buChar char="§"/>
              <a:defRPr sz="4800" b="0" kern="1200">
                <a:solidFill>
                  <a:schemeClr val="tx1">
                    <a:lumMod val="65000"/>
                    <a:lumOff val="35000"/>
                  </a:schemeClr>
                </a:solidFill>
                <a:latin typeface="+mn-lt"/>
                <a:ea typeface="+mn-ea"/>
                <a:cs typeface="+mn-cs"/>
              </a:defRPr>
            </a:lvl1pPr>
            <a:lvl2pPr marL="1711325" indent="-796925" algn="l" defTabSz="1828891" rtl="0" eaLnBrk="1" latinLnBrk="0" hangingPunct="1">
              <a:lnSpc>
                <a:spcPct val="100000"/>
              </a:lnSpc>
              <a:spcBef>
                <a:spcPts val="0"/>
              </a:spcBef>
              <a:spcAft>
                <a:spcPts val="1200"/>
              </a:spcAft>
              <a:buClr>
                <a:srgbClr val="A8C02D"/>
              </a:buClr>
              <a:buFont typeface="Arial" panose="020B0604020202020204" pitchFamily="34" charset="0"/>
              <a:buChar char="•"/>
              <a:defRPr sz="4000" kern="1200">
                <a:solidFill>
                  <a:schemeClr val="tx1">
                    <a:lumMod val="65000"/>
                    <a:lumOff val="35000"/>
                  </a:schemeClr>
                </a:solidFill>
                <a:latin typeface="+mj-lt"/>
                <a:ea typeface="+mn-ea"/>
                <a:cs typeface="+mn-cs"/>
              </a:defRPr>
            </a:lvl2pPr>
            <a:lvl3pPr marL="2606675" indent="-777875" algn="l" defTabSz="1828891" rtl="0" eaLnBrk="1" latinLnBrk="0" hangingPunct="1">
              <a:lnSpc>
                <a:spcPct val="100000"/>
              </a:lnSpc>
              <a:spcBef>
                <a:spcPts val="0"/>
              </a:spcBef>
              <a:spcAft>
                <a:spcPts val="1200"/>
              </a:spcAft>
              <a:buClr>
                <a:srgbClr val="A8C02D"/>
              </a:buClr>
              <a:buFont typeface="Symbol" panose="05050102010706020507" pitchFamily="18" charset="2"/>
              <a:buChar char="-"/>
              <a:defRPr sz="3200" kern="1200">
                <a:solidFill>
                  <a:schemeClr val="tx1">
                    <a:lumMod val="65000"/>
                    <a:lumOff val="35000"/>
                  </a:schemeClr>
                </a:solidFill>
                <a:latin typeface="+mj-lt"/>
                <a:ea typeface="+mn-ea"/>
                <a:cs typeface="+mn-cs"/>
              </a:defRPr>
            </a:lvl3pPr>
            <a:lvl4pPr marL="2743200" indent="0" algn="l" defTabSz="1828891" rtl="0" eaLnBrk="1" latinLnBrk="0" hangingPunct="1">
              <a:lnSpc>
                <a:spcPct val="90000"/>
              </a:lnSpc>
              <a:spcBef>
                <a:spcPts val="1000"/>
              </a:spcBef>
              <a:buFont typeface="Symbol" panose="05050102010706020507" pitchFamily="18" charset="2"/>
              <a:buNone/>
              <a:defRPr sz="3600" kern="1200">
                <a:solidFill>
                  <a:schemeClr val="tx1">
                    <a:lumMod val="65000"/>
                    <a:lumOff val="35000"/>
                  </a:schemeClr>
                </a:solidFill>
                <a:latin typeface="+mn-lt"/>
                <a:ea typeface="+mn-ea"/>
                <a:cs typeface="+mn-cs"/>
              </a:defRPr>
            </a:lvl4pPr>
            <a:lvl5pPr marL="4115006" indent="-457223" algn="l" defTabSz="1828891" rtl="0" eaLnBrk="1" latinLnBrk="0" hangingPunct="1">
              <a:lnSpc>
                <a:spcPct val="90000"/>
              </a:lnSpc>
              <a:spcBef>
                <a:spcPts val="1000"/>
              </a:spcBef>
              <a:buFont typeface="Arial" panose="020B0604020202020204" pitchFamily="34" charset="0"/>
              <a:buChar char="•"/>
              <a:defRPr sz="3600" kern="1200">
                <a:solidFill>
                  <a:schemeClr val="tx1">
                    <a:lumMod val="65000"/>
                    <a:lumOff val="35000"/>
                  </a:schemeClr>
                </a:solidFill>
                <a:latin typeface="+mn-lt"/>
                <a:ea typeface="+mn-ea"/>
                <a:cs typeface="+mn-cs"/>
              </a:defRPr>
            </a:lvl5pPr>
            <a:lvl6pPr marL="5029451" indent="-457223" algn="l" defTabSz="1828891"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897" indent="-457223" algn="l" defTabSz="1828891"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343" indent="-457223" algn="l" defTabSz="1828891"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789" indent="-457223" algn="l" defTabSz="1828891"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r>
              <a:rPr lang="en-US" dirty="0" smtClean="0"/>
              <a:t>SIG3D label: </a:t>
            </a:r>
            <a:r>
              <a:rPr lang="en-US" b="1" dirty="0" smtClean="0">
                <a:solidFill>
                  <a:schemeClr val="accent4"/>
                </a:solidFill>
              </a:rPr>
              <a:t>“LoD1.1(S0.0)”</a:t>
            </a:r>
          </a:p>
        </p:txBody>
      </p:sp>
      <p:pic>
        <p:nvPicPr>
          <p:cNvPr id="9" name="Grafik 8"/>
          <p:cNvPicPr>
            <a:picLocks noChangeAspect="1"/>
          </p:cNvPicPr>
          <p:nvPr/>
        </p:nvPicPr>
        <p:blipFill>
          <a:blip r:embed="rId2"/>
          <a:stretch>
            <a:fillRect/>
          </a:stretch>
        </p:blipFill>
        <p:spPr>
          <a:xfrm>
            <a:off x="6888697" y="4392300"/>
            <a:ext cx="5676900" cy="3733800"/>
          </a:xfrm>
          <a:prstGeom prst="rect">
            <a:avLst/>
          </a:prstGeom>
        </p:spPr>
      </p:pic>
      <p:pic>
        <p:nvPicPr>
          <p:cNvPr id="13" name="Grafik 12"/>
          <p:cNvPicPr>
            <a:picLocks noChangeAspect="1"/>
          </p:cNvPicPr>
          <p:nvPr/>
        </p:nvPicPr>
        <p:blipFill>
          <a:blip r:embed="rId3"/>
          <a:stretch>
            <a:fillRect/>
          </a:stretch>
        </p:blipFill>
        <p:spPr>
          <a:xfrm>
            <a:off x="13130143" y="4318649"/>
            <a:ext cx="5286375" cy="4286250"/>
          </a:xfrm>
          <a:prstGeom prst="rect">
            <a:avLst/>
          </a:prstGeom>
        </p:spPr>
      </p:pic>
      <p:sp>
        <p:nvSpPr>
          <p:cNvPr id="14" name="Rechteck 13"/>
          <p:cNvSpPr/>
          <p:nvPr/>
        </p:nvSpPr>
        <p:spPr>
          <a:xfrm>
            <a:off x="0" y="2048256"/>
            <a:ext cx="1524000" cy="10479024"/>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8000" dirty="0" smtClean="0">
                <a:solidFill>
                  <a:schemeClr val="accent2">
                    <a:lumMod val="75000"/>
                  </a:schemeClr>
                </a:solidFill>
              </a:rPr>
              <a:t>SIG3D</a:t>
            </a:r>
            <a:endParaRPr lang="en-US" sz="8000" dirty="0">
              <a:solidFill>
                <a:schemeClr val="accent2">
                  <a:lumMod val="75000"/>
                </a:schemeClr>
              </a:solidFill>
            </a:endParaRPr>
          </a:p>
        </p:txBody>
      </p:sp>
    </p:spTree>
    <p:extLst>
      <p:ext uri="{BB962C8B-B14F-4D97-AF65-F5344CB8AC3E}">
        <p14:creationId xmlns:p14="http://schemas.microsoft.com/office/powerpoint/2010/main" val="429262326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Grafik 21"/>
          <p:cNvPicPr>
            <a:picLocks noChangeAspect="1"/>
          </p:cNvPicPr>
          <p:nvPr/>
        </p:nvPicPr>
        <p:blipFill>
          <a:blip r:embed="rId2"/>
          <a:stretch>
            <a:fillRect/>
          </a:stretch>
        </p:blipFill>
        <p:spPr>
          <a:xfrm>
            <a:off x="6888697" y="4392300"/>
            <a:ext cx="5676900" cy="3733800"/>
          </a:xfrm>
          <a:prstGeom prst="rect">
            <a:avLst/>
          </a:prstGeom>
        </p:spPr>
      </p:pic>
      <p:pic>
        <p:nvPicPr>
          <p:cNvPr id="23" name="Grafik 22"/>
          <p:cNvPicPr>
            <a:picLocks noChangeAspect="1"/>
          </p:cNvPicPr>
          <p:nvPr/>
        </p:nvPicPr>
        <p:blipFill>
          <a:blip r:embed="rId3"/>
          <a:stretch>
            <a:fillRect/>
          </a:stretch>
        </p:blipFill>
        <p:spPr>
          <a:xfrm>
            <a:off x="13130143" y="4318649"/>
            <a:ext cx="5286375" cy="4286250"/>
          </a:xfrm>
          <a:prstGeom prst="rect">
            <a:avLst/>
          </a:prstGeom>
        </p:spPr>
      </p:pic>
      <p:sp>
        <p:nvSpPr>
          <p:cNvPr id="3" name="Titel 2"/>
          <p:cNvSpPr>
            <a:spLocks noGrp="1"/>
          </p:cNvSpPr>
          <p:nvPr>
            <p:ph type="title"/>
          </p:nvPr>
        </p:nvSpPr>
        <p:spPr/>
        <p:txBody>
          <a:bodyPr/>
          <a:lstStyle/>
          <a:p>
            <a:r>
              <a:rPr lang="en-US" dirty="0"/>
              <a:t>Building model in LOD 1</a:t>
            </a:r>
          </a:p>
        </p:txBody>
      </p:sp>
      <p:sp>
        <p:nvSpPr>
          <p:cNvPr id="4" name="Foliennummernplatzhalter 3"/>
          <p:cNvSpPr>
            <a:spLocks noGrp="1"/>
          </p:cNvSpPr>
          <p:nvPr>
            <p:ph type="sldNum" sz="quarter" idx="12"/>
          </p:nvPr>
        </p:nvSpPr>
        <p:spPr/>
        <p:txBody>
          <a:bodyPr/>
          <a:lstStyle/>
          <a:p>
            <a:fld id="{AC1DDCB9-F0E3-4746-84F2-95D2A8F7600E}" type="slidenum">
              <a:rPr lang="de-DE" smtClean="0"/>
              <a:pPr/>
              <a:t>33</a:t>
            </a:fld>
            <a:endParaRPr lang="de-DE" dirty="0"/>
          </a:p>
        </p:txBody>
      </p:sp>
      <p:sp>
        <p:nvSpPr>
          <p:cNvPr id="5" name="Fußzeilenplatzhalter 4"/>
          <p:cNvSpPr>
            <a:spLocks noGrp="1"/>
          </p:cNvSpPr>
          <p:nvPr>
            <p:ph type="ftr" sz="quarter" idx="11"/>
          </p:nvPr>
        </p:nvSpPr>
        <p:spPr/>
        <p:txBody>
          <a:bodyPr/>
          <a:lstStyle/>
          <a:p>
            <a:r>
              <a:rPr lang="en-US" smtClean="0"/>
              <a:t>C. Nagel: Revision of the CityGML LOD concept</a:t>
            </a:r>
            <a:endParaRPr lang="de-DE" dirty="0"/>
          </a:p>
        </p:txBody>
      </p:sp>
      <p:sp>
        <p:nvSpPr>
          <p:cNvPr id="10" name="Inhaltsplatzhalter 1"/>
          <p:cNvSpPr>
            <a:spLocks noGrp="1"/>
          </p:cNvSpPr>
          <p:nvPr>
            <p:ph idx="1"/>
          </p:nvPr>
        </p:nvSpPr>
        <p:spPr>
          <a:xfrm>
            <a:off x="1676509" y="2290126"/>
            <a:ext cx="21032570" cy="1858541"/>
          </a:xfrm>
        </p:spPr>
        <p:txBody>
          <a:bodyPr>
            <a:normAutofit/>
          </a:bodyPr>
          <a:lstStyle/>
          <a:p>
            <a:r>
              <a:rPr lang="en-US" dirty="0"/>
              <a:t>Example </a:t>
            </a:r>
            <a:r>
              <a:rPr lang="en-US" dirty="0" smtClean="0"/>
              <a:t>8: </a:t>
            </a:r>
            <a:r>
              <a:rPr lang="en-US" dirty="0"/>
              <a:t>Exterior shell in LOD 1 with rooms</a:t>
            </a:r>
          </a:p>
          <a:p>
            <a:pPr lvl="1"/>
            <a:endParaRPr lang="en-US" dirty="0"/>
          </a:p>
        </p:txBody>
      </p:sp>
      <p:sp>
        <p:nvSpPr>
          <p:cNvPr id="11" name="Inhaltsplatzhalter 1"/>
          <p:cNvSpPr txBox="1">
            <a:spLocks/>
          </p:cNvSpPr>
          <p:nvPr/>
        </p:nvSpPr>
        <p:spPr>
          <a:xfrm>
            <a:off x="1676509" y="9590870"/>
            <a:ext cx="21032570" cy="2764488"/>
          </a:xfrm>
          <a:prstGeom prst="rect">
            <a:avLst/>
          </a:prstGeom>
        </p:spPr>
        <p:txBody>
          <a:bodyPr vert="horz" lIns="91440" tIns="45720" rIns="91440" bIns="45720" rtlCol="0">
            <a:normAutofit lnSpcReduction="10000"/>
          </a:bodyPr>
          <a:lstStyle>
            <a:lvl1pPr marL="895350" indent="-895350" algn="l" defTabSz="1828891" rtl="0" eaLnBrk="1" latinLnBrk="0" hangingPunct="1">
              <a:lnSpc>
                <a:spcPct val="100000"/>
              </a:lnSpc>
              <a:spcBef>
                <a:spcPts val="0"/>
              </a:spcBef>
              <a:spcAft>
                <a:spcPts val="1200"/>
              </a:spcAft>
              <a:buClr>
                <a:srgbClr val="A8C02D"/>
              </a:buClr>
              <a:buSzPct val="100000"/>
              <a:buFont typeface="Wingdings" panose="05000000000000000000" pitchFamily="2" charset="2"/>
              <a:buChar char="§"/>
              <a:defRPr sz="4800" b="0" kern="1200">
                <a:solidFill>
                  <a:schemeClr val="tx1">
                    <a:lumMod val="65000"/>
                    <a:lumOff val="35000"/>
                  </a:schemeClr>
                </a:solidFill>
                <a:latin typeface="+mn-lt"/>
                <a:ea typeface="+mn-ea"/>
                <a:cs typeface="+mn-cs"/>
              </a:defRPr>
            </a:lvl1pPr>
            <a:lvl2pPr marL="1711325" indent="-796925" algn="l" defTabSz="1828891" rtl="0" eaLnBrk="1" latinLnBrk="0" hangingPunct="1">
              <a:lnSpc>
                <a:spcPct val="100000"/>
              </a:lnSpc>
              <a:spcBef>
                <a:spcPts val="0"/>
              </a:spcBef>
              <a:spcAft>
                <a:spcPts val="1200"/>
              </a:spcAft>
              <a:buClr>
                <a:srgbClr val="A8C02D"/>
              </a:buClr>
              <a:buFont typeface="Arial" panose="020B0604020202020204" pitchFamily="34" charset="0"/>
              <a:buChar char="•"/>
              <a:defRPr sz="4000" kern="1200">
                <a:solidFill>
                  <a:schemeClr val="tx1">
                    <a:lumMod val="65000"/>
                    <a:lumOff val="35000"/>
                  </a:schemeClr>
                </a:solidFill>
                <a:latin typeface="+mj-lt"/>
                <a:ea typeface="+mn-ea"/>
                <a:cs typeface="+mn-cs"/>
              </a:defRPr>
            </a:lvl2pPr>
            <a:lvl3pPr marL="2606675" indent="-777875" algn="l" defTabSz="1828891" rtl="0" eaLnBrk="1" latinLnBrk="0" hangingPunct="1">
              <a:lnSpc>
                <a:spcPct val="100000"/>
              </a:lnSpc>
              <a:spcBef>
                <a:spcPts val="0"/>
              </a:spcBef>
              <a:spcAft>
                <a:spcPts val="1200"/>
              </a:spcAft>
              <a:buClr>
                <a:srgbClr val="A8C02D"/>
              </a:buClr>
              <a:buFont typeface="Symbol" panose="05050102010706020507" pitchFamily="18" charset="2"/>
              <a:buChar char="-"/>
              <a:defRPr sz="3200" kern="1200">
                <a:solidFill>
                  <a:schemeClr val="tx1">
                    <a:lumMod val="65000"/>
                    <a:lumOff val="35000"/>
                  </a:schemeClr>
                </a:solidFill>
                <a:latin typeface="+mj-lt"/>
                <a:ea typeface="+mn-ea"/>
                <a:cs typeface="+mn-cs"/>
              </a:defRPr>
            </a:lvl3pPr>
            <a:lvl4pPr marL="2743200" indent="0" algn="l" defTabSz="1828891" rtl="0" eaLnBrk="1" latinLnBrk="0" hangingPunct="1">
              <a:lnSpc>
                <a:spcPct val="90000"/>
              </a:lnSpc>
              <a:spcBef>
                <a:spcPts val="1000"/>
              </a:spcBef>
              <a:buFont typeface="Symbol" panose="05050102010706020507" pitchFamily="18" charset="2"/>
              <a:buNone/>
              <a:defRPr sz="3600" kern="1200">
                <a:solidFill>
                  <a:schemeClr val="tx1">
                    <a:lumMod val="65000"/>
                    <a:lumOff val="35000"/>
                  </a:schemeClr>
                </a:solidFill>
                <a:latin typeface="+mn-lt"/>
                <a:ea typeface="+mn-ea"/>
                <a:cs typeface="+mn-cs"/>
              </a:defRPr>
            </a:lvl4pPr>
            <a:lvl5pPr marL="4115006" indent="-457223" algn="l" defTabSz="1828891" rtl="0" eaLnBrk="1" latinLnBrk="0" hangingPunct="1">
              <a:lnSpc>
                <a:spcPct val="90000"/>
              </a:lnSpc>
              <a:spcBef>
                <a:spcPts val="1000"/>
              </a:spcBef>
              <a:buFont typeface="Arial" panose="020B0604020202020204" pitchFamily="34" charset="0"/>
              <a:buChar char="•"/>
              <a:defRPr sz="3600" kern="1200">
                <a:solidFill>
                  <a:schemeClr val="tx1">
                    <a:lumMod val="65000"/>
                    <a:lumOff val="35000"/>
                  </a:schemeClr>
                </a:solidFill>
                <a:latin typeface="+mn-lt"/>
                <a:ea typeface="+mn-ea"/>
                <a:cs typeface="+mn-cs"/>
              </a:defRPr>
            </a:lvl5pPr>
            <a:lvl6pPr marL="5029451" indent="-457223" algn="l" defTabSz="1828891"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897" indent="-457223" algn="l" defTabSz="1828891"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343" indent="-457223" algn="l" defTabSz="1828891"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789" indent="-457223" algn="l" defTabSz="1828891"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r>
              <a:rPr lang="en-US" dirty="0"/>
              <a:t>This is simply a </a:t>
            </a:r>
            <a:r>
              <a:rPr lang="en-US" dirty="0">
                <a:solidFill>
                  <a:schemeClr val="accent4"/>
                </a:solidFill>
              </a:rPr>
              <a:t>Building </a:t>
            </a:r>
            <a:r>
              <a:rPr lang="en-US" dirty="0" smtClean="0"/>
              <a:t>feature with </a:t>
            </a:r>
            <a:r>
              <a:rPr lang="en-US" dirty="0" smtClean="0">
                <a:solidFill>
                  <a:schemeClr val="accent4"/>
                </a:solidFill>
              </a:rPr>
              <a:t>Room</a:t>
            </a:r>
            <a:r>
              <a:rPr lang="en-US" dirty="0" smtClean="0"/>
              <a:t> features in </a:t>
            </a:r>
            <a:r>
              <a:rPr lang="en-US" dirty="0"/>
              <a:t>LOD </a:t>
            </a:r>
            <a:r>
              <a:rPr lang="en-US" dirty="0" smtClean="0"/>
              <a:t>1</a:t>
            </a:r>
          </a:p>
          <a:p>
            <a:pPr lvl="1"/>
            <a:r>
              <a:rPr lang="en-US" dirty="0" smtClean="0"/>
              <a:t>Consistent with LOD 2 example</a:t>
            </a:r>
          </a:p>
          <a:p>
            <a:pPr lvl="1"/>
            <a:r>
              <a:rPr lang="en-US" dirty="0" smtClean="0"/>
              <a:t>In contrast to the SIG3D proposal – and consistent with the previous examples – we could also model exterior and interior thematic </a:t>
            </a:r>
            <a:r>
              <a:rPr lang="en-US" dirty="0" err="1" smtClean="0">
                <a:solidFill>
                  <a:schemeClr val="accent4"/>
                </a:solidFill>
              </a:rPr>
              <a:t>BoundarySurfaces</a:t>
            </a:r>
            <a:r>
              <a:rPr lang="en-US" dirty="0" smtClean="0"/>
              <a:t>, </a:t>
            </a:r>
            <a:r>
              <a:rPr lang="en-US" dirty="0" smtClean="0">
                <a:solidFill>
                  <a:schemeClr val="accent4"/>
                </a:solidFill>
              </a:rPr>
              <a:t>Windows</a:t>
            </a:r>
            <a:r>
              <a:rPr lang="en-US" dirty="0" smtClean="0"/>
              <a:t>, </a:t>
            </a:r>
            <a:r>
              <a:rPr lang="en-US" dirty="0" smtClean="0">
                <a:solidFill>
                  <a:schemeClr val="accent4"/>
                </a:solidFill>
              </a:rPr>
              <a:t>Doors</a:t>
            </a:r>
            <a:r>
              <a:rPr lang="en-US" dirty="0" smtClean="0"/>
              <a:t>, etc.</a:t>
            </a:r>
            <a:endParaRPr lang="en-US" dirty="0"/>
          </a:p>
        </p:txBody>
      </p:sp>
      <p:sp>
        <p:nvSpPr>
          <p:cNvPr id="38" name="Textfeld 37"/>
          <p:cNvSpPr txBox="1"/>
          <p:nvPr/>
        </p:nvSpPr>
        <p:spPr>
          <a:xfrm>
            <a:off x="8994640" y="8016663"/>
            <a:ext cx="5370547" cy="707886"/>
          </a:xfrm>
          <a:prstGeom prst="rect">
            <a:avLst/>
          </a:prstGeom>
          <a:noFill/>
        </p:spPr>
        <p:txBody>
          <a:bodyPr wrap="square" rtlCol="0">
            <a:spAutoFit/>
          </a:bodyPr>
          <a:lstStyle/>
          <a:p>
            <a:pPr algn="ctr"/>
            <a:r>
              <a:rPr lang="en-US" sz="4000" dirty="0" smtClean="0">
                <a:solidFill>
                  <a:schemeClr val="tx1">
                    <a:lumMod val="65000"/>
                    <a:lumOff val="35000"/>
                  </a:schemeClr>
                </a:solidFill>
              </a:rPr>
              <a:t>Room in LOD 1</a:t>
            </a:r>
            <a:endParaRPr lang="en-US" sz="4000" dirty="0">
              <a:solidFill>
                <a:schemeClr val="tx1">
                  <a:lumMod val="65000"/>
                  <a:lumOff val="35000"/>
                </a:schemeClr>
              </a:solidFill>
            </a:endParaRPr>
          </a:p>
        </p:txBody>
      </p:sp>
      <p:cxnSp>
        <p:nvCxnSpPr>
          <p:cNvPr id="45" name="Gerade Verbindung mit Pfeil 44"/>
          <p:cNvCxnSpPr/>
          <p:nvPr/>
        </p:nvCxnSpPr>
        <p:spPr>
          <a:xfrm flipV="1">
            <a:off x="12745296" y="7669252"/>
            <a:ext cx="1230644" cy="193075"/>
          </a:xfrm>
          <a:prstGeom prst="straightConnector1">
            <a:avLst/>
          </a:prstGeom>
          <a:ln w="63500">
            <a:solidFill>
              <a:schemeClr val="accent2"/>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35" name="Gerade Verbindung mit Pfeil 34"/>
          <p:cNvCxnSpPr/>
          <p:nvPr/>
        </p:nvCxnSpPr>
        <p:spPr>
          <a:xfrm>
            <a:off x="6493547" y="5089240"/>
            <a:ext cx="1717392" cy="633634"/>
          </a:xfrm>
          <a:prstGeom prst="straightConnector1">
            <a:avLst/>
          </a:prstGeom>
          <a:ln w="63500">
            <a:solidFill>
              <a:schemeClr val="accent2"/>
            </a:solidFill>
            <a:tailEnd type="triangle" w="lg" len="med"/>
          </a:ln>
        </p:spPr>
        <p:style>
          <a:lnRef idx="1">
            <a:schemeClr val="accent1"/>
          </a:lnRef>
          <a:fillRef idx="0">
            <a:schemeClr val="accent1"/>
          </a:fillRef>
          <a:effectRef idx="0">
            <a:schemeClr val="accent1"/>
          </a:effectRef>
          <a:fontRef idx="minor">
            <a:schemeClr val="tx1"/>
          </a:fontRef>
        </p:style>
      </p:cxnSp>
      <p:sp>
        <p:nvSpPr>
          <p:cNvPr id="39" name="Textfeld 38"/>
          <p:cNvSpPr txBox="1"/>
          <p:nvPr/>
        </p:nvSpPr>
        <p:spPr>
          <a:xfrm>
            <a:off x="2989682" y="4282819"/>
            <a:ext cx="5370547" cy="1323439"/>
          </a:xfrm>
          <a:prstGeom prst="rect">
            <a:avLst/>
          </a:prstGeom>
          <a:noFill/>
        </p:spPr>
        <p:txBody>
          <a:bodyPr wrap="square" rtlCol="0">
            <a:spAutoFit/>
          </a:bodyPr>
          <a:lstStyle/>
          <a:p>
            <a:pPr algn="ctr"/>
            <a:r>
              <a:rPr lang="en-US" sz="4000" dirty="0" smtClean="0">
                <a:solidFill>
                  <a:schemeClr val="tx1">
                    <a:lumMod val="65000"/>
                    <a:lumOff val="35000"/>
                  </a:schemeClr>
                </a:solidFill>
              </a:rPr>
              <a:t>Building (outer shell) in LOD 1</a:t>
            </a:r>
            <a:endParaRPr lang="en-US" sz="4000" dirty="0">
              <a:solidFill>
                <a:schemeClr val="tx1">
                  <a:lumMod val="65000"/>
                  <a:lumOff val="35000"/>
                </a:schemeClr>
              </a:solidFill>
            </a:endParaRPr>
          </a:p>
        </p:txBody>
      </p:sp>
      <p:cxnSp>
        <p:nvCxnSpPr>
          <p:cNvPr id="30" name="Gerade Verbindung mit Pfeil 29"/>
          <p:cNvCxnSpPr/>
          <p:nvPr/>
        </p:nvCxnSpPr>
        <p:spPr>
          <a:xfrm flipV="1">
            <a:off x="12745296" y="7073883"/>
            <a:ext cx="1230644" cy="788444"/>
          </a:xfrm>
          <a:prstGeom prst="straightConnector1">
            <a:avLst/>
          </a:prstGeom>
          <a:ln w="63500">
            <a:solidFill>
              <a:schemeClr val="accent2"/>
            </a:solidFill>
            <a:tailEnd type="triangle" w="lg" len="med"/>
          </a:ln>
        </p:spPr>
        <p:style>
          <a:lnRef idx="1">
            <a:schemeClr val="accent1"/>
          </a:lnRef>
          <a:fillRef idx="0">
            <a:schemeClr val="accent1"/>
          </a:fillRef>
          <a:effectRef idx="0">
            <a:schemeClr val="accent1"/>
          </a:effectRef>
          <a:fontRef idx="minor">
            <a:schemeClr val="tx1"/>
          </a:fontRef>
        </p:style>
      </p:cxnSp>
      <p:sp>
        <p:nvSpPr>
          <p:cNvPr id="31" name="Rechteck 30"/>
          <p:cNvSpPr/>
          <p:nvPr/>
        </p:nvSpPr>
        <p:spPr>
          <a:xfrm>
            <a:off x="0" y="2048256"/>
            <a:ext cx="1524000" cy="10479024"/>
          </a:xfrm>
          <a:prstGeom prst="rect">
            <a:avLst/>
          </a:prstGeom>
          <a:solidFill>
            <a:schemeClr val="accent6">
              <a:lumMod val="20000"/>
              <a:lumOff val="8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8000" b="1" dirty="0">
                <a:solidFill>
                  <a:srgbClr val="A8C02D"/>
                </a:solidFill>
                <a:ea typeface="+mj-ea"/>
                <a:cs typeface="+mj-cs"/>
              </a:rPr>
              <a:t>Our</a:t>
            </a:r>
            <a:r>
              <a:rPr lang="en-US" sz="8000" dirty="0">
                <a:solidFill>
                  <a:schemeClr val="tx1">
                    <a:lumMod val="50000"/>
                    <a:lumOff val="50000"/>
                  </a:schemeClr>
                </a:solidFill>
              </a:rPr>
              <a:t> </a:t>
            </a:r>
            <a:r>
              <a:rPr lang="en-US" sz="8000" b="1" dirty="0">
                <a:solidFill>
                  <a:srgbClr val="A8C02D"/>
                </a:solidFill>
                <a:ea typeface="+mj-ea"/>
                <a:cs typeface="+mj-cs"/>
              </a:rPr>
              <a:t>proposal</a:t>
            </a:r>
          </a:p>
        </p:txBody>
      </p:sp>
    </p:spTree>
    <p:extLst>
      <p:ext uri="{BB962C8B-B14F-4D97-AF65-F5344CB8AC3E}">
        <p14:creationId xmlns:p14="http://schemas.microsoft.com/office/powerpoint/2010/main" val="1944292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39"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en-US" dirty="0" smtClean="0"/>
              <a:t>Building model in mixed LODs</a:t>
            </a:r>
            <a:endParaRPr lang="en-US" dirty="0"/>
          </a:p>
        </p:txBody>
      </p:sp>
      <p:sp>
        <p:nvSpPr>
          <p:cNvPr id="4" name="Foliennummernplatzhalter 3"/>
          <p:cNvSpPr>
            <a:spLocks noGrp="1"/>
          </p:cNvSpPr>
          <p:nvPr>
            <p:ph type="sldNum" sz="quarter" idx="12"/>
          </p:nvPr>
        </p:nvSpPr>
        <p:spPr/>
        <p:txBody>
          <a:bodyPr/>
          <a:lstStyle/>
          <a:p>
            <a:fld id="{AC1DDCB9-F0E3-4746-84F2-95D2A8F7600E}" type="slidenum">
              <a:rPr lang="de-DE" smtClean="0"/>
              <a:pPr/>
              <a:t>34</a:t>
            </a:fld>
            <a:endParaRPr lang="de-DE" dirty="0"/>
          </a:p>
        </p:txBody>
      </p:sp>
      <p:sp>
        <p:nvSpPr>
          <p:cNvPr id="5" name="Fußzeilenplatzhalter 4"/>
          <p:cNvSpPr>
            <a:spLocks noGrp="1"/>
          </p:cNvSpPr>
          <p:nvPr>
            <p:ph type="ftr" sz="quarter" idx="11"/>
          </p:nvPr>
        </p:nvSpPr>
        <p:spPr/>
        <p:txBody>
          <a:bodyPr/>
          <a:lstStyle/>
          <a:p>
            <a:r>
              <a:rPr lang="en-US" smtClean="0"/>
              <a:t>C. Nagel: Revision of the CityGML LOD concept</a:t>
            </a:r>
            <a:endParaRPr lang="de-DE" dirty="0"/>
          </a:p>
        </p:txBody>
      </p:sp>
      <p:sp>
        <p:nvSpPr>
          <p:cNvPr id="10" name="Inhaltsplatzhalter 1"/>
          <p:cNvSpPr>
            <a:spLocks noGrp="1"/>
          </p:cNvSpPr>
          <p:nvPr>
            <p:ph idx="1"/>
          </p:nvPr>
        </p:nvSpPr>
        <p:spPr>
          <a:xfrm>
            <a:off x="1676509" y="2290126"/>
            <a:ext cx="21032570" cy="1858541"/>
          </a:xfrm>
        </p:spPr>
        <p:txBody>
          <a:bodyPr>
            <a:normAutofit/>
          </a:bodyPr>
          <a:lstStyle/>
          <a:p>
            <a:r>
              <a:rPr lang="en-US" dirty="0" smtClean="0"/>
              <a:t>Example 9: Semantically rich exterior shell in LOD 2 and rooms in LOD 1</a:t>
            </a:r>
          </a:p>
          <a:p>
            <a:pPr lvl="1"/>
            <a:endParaRPr lang="en-US" dirty="0" smtClean="0"/>
          </a:p>
        </p:txBody>
      </p:sp>
      <p:sp>
        <p:nvSpPr>
          <p:cNvPr id="11" name="Inhaltsplatzhalter 1"/>
          <p:cNvSpPr txBox="1">
            <a:spLocks/>
          </p:cNvSpPr>
          <p:nvPr/>
        </p:nvSpPr>
        <p:spPr>
          <a:xfrm>
            <a:off x="1676509" y="9188043"/>
            <a:ext cx="21032570" cy="3167315"/>
          </a:xfrm>
          <a:prstGeom prst="rect">
            <a:avLst/>
          </a:prstGeom>
        </p:spPr>
        <p:txBody>
          <a:bodyPr vert="horz" lIns="91440" tIns="45720" rIns="91440" bIns="45720" rtlCol="0">
            <a:normAutofit/>
          </a:bodyPr>
          <a:lstStyle>
            <a:lvl1pPr marL="895350" indent="-895350" algn="l" defTabSz="1828891" rtl="0" eaLnBrk="1" latinLnBrk="0" hangingPunct="1">
              <a:lnSpc>
                <a:spcPct val="100000"/>
              </a:lnSpc>
              <a:spcBef>
                <a:spcPts val="0"/>
              </a:spcBef>
              <a:spcAft>
                <a:spcPts val="1200"/>
              </a:spcAft>
              <a:buClr>
                <a:srgbClr val="A8C02D"/>
              </a:buClr>
              <a:buSzPct val="100000"/>
              <a:buFont typeface="Wingdings" panose="05000000000000000000" pitchFamily="2" charset="2"/>
              <a:buChar char="§"/>
              <a:defRPr sz="4800" b="0" kern="1200">
                <a:solidFill>
                  <a:schemeClr val="tx1">
                    <a:lumMod val="65000"/>
                    <a:lumOff val="35000"/>
                  </a:schemeClr>
                </a:solidFill>
                <a:latin typeface="+mn-lt"/>
                <a:ea typeface="+mn-ea"/>
                <a:cs typeface="+mn-cs"/>
              </a:defRPr>
            </a:lvl1pPr>
            <a:lvl2pPr marL="1711325" indent="-796925" algn="l" defTabSz="1828891" rtl="0" eaLnBrk="1" latinLnBrk="0" hangingPunct="1">
              <a:lnSpc>
                <a:spcPct val="100000"/>
              </a:lnSpc>
              <a:spcBef>
                <a:spcPts val="0"/>
              </a:spcBef>
              <a:spcAft>
                <a:spcPts val="1200"/>
              </a:spcAft>
              <a:buClr>
                <a:srgbClr val="A8C02D"/>
              </a:buClr>
              <a:buFont typeface="Arial" panose="020B0604020202020204" pitchFamily="34" charset="0"/>
              <a:buChar char="•"/>
              <a:defRPr sz="4000" kern="1200">
                <a:solidFill>
                  <a:schemeClr val="tx1">
                    <a:lumMod val="65000"/>
                    <a:lumOff val="35000"/>
                  </a:schemeClr>
                </a:solidFill>
                <a:latin typeface="+mj-lt"/>
                <a:ea typeface="+mn-ea"/>
                <a:cs typeface="+mn-cs"/>
              </a:defRPr>
            </a:lvl2pPr>
            <a:lvl3pPr marL="2606675" indent="-777875" algn="l" defTabSz="1828891" rtl="0" eaLnBrk="1" latinLnBrk="0" hangingPunct="1">
              <a:lnSpc>
                <a:spcPct val="100000"/>
              </a:lnSpc>
              <a:spcBef>
                <a:spcPts val="0"/>
              </a:spcBef>
              <a:spcAft>
                <a:spcPts val="1200"/>
              </a:spcAft>
              <a:buClr>
                <a:srgbClr val="A8C02D"/>
              </a:buClr>
              <a:buFont typeface="Symbol" panose="05050102010706020507" pitchFamily="18" charset="2"/>
              <a:buChar char="-"/>
              <a:defRPr sz="3200" kern="1200">
                <a:solidFill>
                  <a:schemeClr val="tx1">
                    <a:lumMod val="65000"/>
                    <a:lumOff val="35000"/>
                  </a:schemeClr>
                </a:solidFill>
                <a:latin typeface="+mj-lt"/>
                <a:ea typeface="+mn-ea"/>
                <a:cs typeface="+mn-cs"/>
              </a:defRPr>
            </a:lvl3pPr>
            <a:lvl4pPr marL="2743200" indent="0" algn="l" defTabSz="1828891" rtl="0" eaLnBrk="1" latinLnBrk="0" hangingPunct="1">
              <a:lnSpc>
                <a:spcPct val="90000"/>
              </a:lnSpc>
              <a:spcBef>
                <a:spcPts val="1000"/>
              </a:spcBef>
              <a:buFont typeface="Symbol" panose="05050102010706020507" pitchFamily="18" charset="2"/>
              <a:buNone/>
              <a:defRPr sz="3600" kern="1200">
                <a:solidFill>
                  <a:schemeClr val="tx1">
                    <a:lumMod val="65000"/>
                    <a:lumOff val="35000"/>
                  </a:schemeClr>
                </a:solidFill>
                <a:latin typeface="+mn-lt"/>
                <a:ea typeface="+mn-ea"/>
                <a:cs typeface="+mn-cs"/>
              </a:defRPr>
            </a:lvl4pPr>
            <a:lvl5pPr marL="4115006" indent="-457223" algn="l" defTabSz="1828891" rtl="0" eaLnBrk="1" latinLnBrk="0" hangingPunct="1">
              <a:lnSpc>
                <a:spcPct val="90000"/>
              </a:lnSpc>
              <a:spcBef>
                <a:spcPts val="1000"/>
              </a:spcBef>
              <a:buFont typeface="Arial" panose="020B0604020202020204" pitchFamily="34" charset="0"/>
              <a:buChar char="•"/>
              <a:defRPr sz="3600" kern="1200">
                <a:solidFill>
                  <a:schemeClr val="tx1">
                    <a:lumMod val="65000"/>
                    <a:lumOff val="35000"/>
                  </a:schemeClr>
                </a:solidFill>
                <a:latin typeface="+mn-lt"/>
                <a:ea typeface="+mn-ea"/>
                <a:cs typeface="+mn-cs"/>
              </a:defRPr>
            </a:lvl5pPr>
            <a:lvl6pPr marL="5029451" indent="-457223" algn="l" defTabSz="1828891"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897" indent="-457223" algn="l" defTabSz="1828891"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343" indent="-457223" algn="l" defTabSz="1828891"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789" indent="-457223" algn="l" defTabSz="1828891"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r>
              <a:rPr lang="en-US" dirty="0" smtClean="0"/>
              <a:t>SIG3D label: </a:t>
            </a:r>
            <a:r>
              <a:rPr lang="en-US" b="1" dirty="0" smtClean="0">
                <a:solidFill>
                  <a:schemeClr val="accent4"/>
                </a:solidFill>
              </a:rPr>
              <a:t>“LoD2.1(S2.0)”</a:t>
            </a:r>
          </a:p>
          <a:p>
            <a:pPr lvl="1"/>
            <a:r>
              <a:rPr lang="en-US" b="1" dirty="0" smtClean="0">
                <a:solidFill>
                  <a:schemeClr val="accent4"/>
                </a:solidFill>
              </a:rPr>
              <a:t>Question: </a:t>
            </a:r>
            <a:r>
              <a:rPr lang="en-US" dirty="0" smtClean="0"/>
              <a:t>If you would be asked to sketch an “Lod2.1(S2.0)” building without knowing the above figure, would you be able to come up with something like this?</a:t>
            </a:r>
            <a:endParaRPr lang="en-US" b="1" dirty="0">
              <a:solidFill>
                <a:schemeClr val="accent4"/>
              </a:solidFill>
            </a:endParaRPr>
          </a:p>
          <a:p>
            <a:pPr lvl="1"/>
            <a:endParaRPr lang="en-US" b="1" dirty="0" smtClean="0">
              <a:solidFill>
                <a:schemeClr val="accent4"/>
              </a:solidFill>
            </a:endParaRPr>
          </a:p>
        </p:txBody>
      </p:sp>
      <p:pic>
        <p:nvPicPr>
          <p:cNvPr id="12" name="Inhaltsplatzhalter 6"/>
          <p:cNvPicPr>
            <a:picLocks noChangeAspect="1"/>
          </p:cNvPicPr>
          <p:nvPr/>
        </p:nvPicPr>
        <p:blipFill>
          <a:blip r:embed="rId2"/>
          <a:stretch>
            <a:fillRect/>
          </a:stretch>
        </p:blipFill>
        <p:spPr>
          <a:xfrm>
            <a:off x="13712299" y="3991505"/>
            <a:ext cx="5191125" cy="3829050"/>
          </a:xfrm>
          <a:prstGeom prst="rect">
            <a:avLst/>
          </a:prstGeom>
        </p:spPr>
      </p:pic>
      <p:pic>
        <p:nvPicPr>
          <p:cNvPr id="14" name="Grafik 13"/>
          <p:cNvPicPr>
            <a:picLocks noChangeAspect="1"/>
          </p:cNvPicPr>
          <p:nvPr/>
        </p:nvPicPr>
        <p:blipFill>
          <a:blip r:embed="rId3"/>
          <a:stretch>
            <a:fillRect/>
          </a:stretch>
        </p:blipFill>
        <p:spPr>
          <a:xfrm>
            <a:off x="6920911" y="4148667"/>
            <a:ext cx="5562600" cy="3514725"/>
          </a:xfrm>
          <a:prstGeom prst="rect">
            <a:avLst/>
          </a:prstGeom>
        </p:spPr>
      </p:pic>
      <p:sp>
        <p:nvSpPr>
          <p:cNvPr id="15" name="Rechteck 14"/>
          <p:cNvSpPr/>
          <p:nvPr/>
        </p:nvSpPr>
        <p:spPr>
          <a:xfrm>
            <a:off x="0" y="2048256"/>
            <a:ext cx="1524000" cy="10479024"/>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8000" dirty="0" smtClean="0">
                <a:solidFill>
                  <a:schemeClr val="accent2">
                    <a:lumMod val="75000"/>
                  </a:schemeClr>
                </a:solidFill>
              </a:rPr>
              <a:t>SIG3D</a:t>
            </a:r>
            <a:endParaRPr lang="en-US" sz="8000" dirty="0">
              <a:solidFill>
                <a:schemeClr val="accent2">
                  <a:lumMod val="75000"/>
                </a:schemeClr>
              </a:solidFill>
            </a:endParaRPr>
          </a:p>
        </p:txBody>
      </p:sp>
    </p:spTree>
    <p:extLst>
      <p:ext uri="{BB962C8B-B14F-4D97-AF65-F5344CB8AC3E}">
        <p14:creationId xmlns:p14="http://schemas.microsoft.com/office/powerpoint/2010/main" val="195392279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Inhaltsplatzhalter 6"/>
          <p:cNvPicPr>
            <a:picLocks noChangeAspect="1"/>
          </p:cNvPicPr>
          <p:nvPr/>
        </p:nvPicPr>
        <p:blipFill>
          <a:blip r:embed="rId2"/>
          <a:stretch>
            <a:fillRect/>
          </a:stretch>
        </p:blipFill>
        <p:spPr>
          <a:xfrm>
            <a:off x="13712299" y="3991505"/>
            <a:ext cx="5191125" cy="3829050"/>
          </a:xfrm>
          <a:prstGeom prst="rect">
            <a:avLst/>
          </a:prstGeom>
        </p:spPr>
      </p:pic>
      <p:pic>
        <p:nvPicPr>
          <p:cNvPr id="16" name="Grafik 15"/>
          <p:cNvPicPr>
            <a:picLocks noChangeAspect="1"/>
          </p:cNvPicPr>
          <p:nvPr/>
        </p:nvPicPr>
        <p:blipFill>
          <a:blip r:embed="rId3"/>
          <a:stretch>
            <a:fillRect/>
          </a:stretch>
        </p:blipFill>
        <p:spPr>
          <a:xfrm>
            <a:off x="6920911" y="4148667"/>
            <a:ext cx="5562600" cy="3514725"/>
          </a:xfrm>
          <a:prstGeom prst="rect">
            <a:avLst/>
          </a:prstGeom>
        </p:spPr>
      </p:pic>
      <p:sp>
        <p:nvSpPr>
          <p:cNvPr id="3" name="Titel 2"/>
          <p:cNvSpPr>
            <a:spLocks noGrp="1"/>
          </p:cNvSpPr>
          <p:nvPr>
            <p:ph type="title"/>
          </p:nvPr>
        </p:nvSpPr>
        <p:spPr/>
        <p:txBody>
          <a:bodyPr/>
          <a:lstStyle/>
          <a:p>
            <a:r>
              <a:rPr lang="en-US" dirty="0"/>
              <a:t>Building model in mixed LODs</a:t>
            </a:r>
          </a:p>
        </p:txBody>
      </p:sp>
      <p:sp>
        <p:nvSpPr>
          <p:cNvPr id="4" name="Foliennummernplatzhalter 3"/>
          <p:cNvSpPr>
            <a:spLocks noGrp="1"/>
          </p:cNvSpPr>
          <p:nvPr>
            <p:ph type="sldNum" sz="quarter" idx="12"/>
          </p:nvPr>
        </p:nvSpPr>
        <p:spPr/>
        <p:txBody>
          <a:bodyPr/>
          <a:lstStyle/>
          <a:p>
            <a:fld id="{AC1DDCB9-F0E3-4746-84F2-95D2A8F7600E}" type="slidenum">
              <a:rPr lang="de-DE" smtClean="0"/>
              <a:pPr/>
              <a:t>35</a:t>
            </a:fld>
            <a:endParaRPr lang="de-DE" dirty="0"/>
          </a:p>
        </p:txBody>
      </p:sp>
      <p:sp>
        <p:nvSpPr>
          <p:cNvPr id="5" name="Fußzeilenplatzhalter 4"/>
          <p:cNvSpPr>
            <a:spLocks noGrp="1"/>
          </p:cNvSpPr>
          <p:nvPr>
            <p:ph type="ftr" sz="quarter" idx="11"/>
          </p:nvPr>
        </p:nvSpPr>
        <p:spPr/>
        <p:txBody>
          <a:bodyPr/>
          <a:lstStyle/>
          <a:p>
            <a:r>
              <a:rPr lang="en-US" smtClean="0"/>
              <a:t>C. Nagel: Revision of the CityGML LOD concept</a:t>
            </a:r>
            <a:endParaRPr lang="de-DE" dirty="0"/>
          </a:p>
        </p:txBody>
      </p:sp>
      <p:sp>
        <p:nvSpPr>
          <p:cNvPr id="10" name="Inhaltsplatzhalter 1"/>
          <p:cNvSpPr>
            <a:spLocks noGrp="1"/>
          </p:cNvSpPr>
          <p:nvPr>
            <p:ph idx="1"/>
          </p:nvPr>
        </p:nvSpPr>
        <p:spPr>
          <a:xfrm>
            <a:off x="1676509" y="2290126"/>
            <a:ext cx="21032570" cy="1858541"/>
          </a:xfrm>
        </p:spPr>
        <p:txBody>
          <a:bodyPr>
            <a:normAutofit/>
          </a:bodyPr>
          <a:lstStyle/>
          <a:p>
            <a:r>
              <a:rPr lang="en-US" dirty="0"/>
              <a:t>Example </a:t>
            </a:r>
            <a:r>
              <a:rPr lang="en-US" dirty="0" smtClean="0"/>
              <a:t>9: </a:t>
            </a:r>
            <a:r>
              <a:rPr lang="en-US" dirty="0"/>
              <a:t>Semantically rich exterior shell in LOD 2 and rooms in LOD 1</a:t>
            </a:r>
          </a:p>
          <a:p>
            <a:pPr lvl="1"/>
            <a:endParaRPr lang="en-US" dirty="0"/>
          </a:p>
        </p:txBody>
      </p:sp>
      <p:sp>
        <p:nvSpPr>
          <p:cNvPr id="11" name="Inhaltsplatzhalter 1"/>
          <p:cNvSpPr txBox="1">
            <a:spLocks/>
          </p:cNvSpPr>
          <p:nvPr/>
        </p:nvSpPr>
        <p:spPr>
          <a:xfrm>
            <a:off x="1676509" y="9922486"/>
            <a:ext cx="21032570" cy="2432872"/>
          </a:xfrm>
          <a:prstGeom prst="rect">
            <a:avLst/>
          </a:prstGeom>
        </p:spPr>
        <p:txBody>
          <a:bodyPr vert="horz" lIns="91440" tIns="45720" rIns="91440" bIns="45720" rtlCol="0">
            <a:normAutofit/>
          </a:bodyPr>
          <a:lstStyle>
            <a:lvl1pPr marL="895350" indent="-895350" algn="l" defTabSz="1828891" rtl="0" eaLnBrk="1" latinLnBrk="0" hangingPunct="1">
              <a:lnSpc>
                <a:spcPct val="100000"/>
              </a:lnSpc>
              <a:spcBef>
                <a:spcPts val="0"/>
              </a:spcBef>
              <a:spcAft>
                <a:spcPts val="1200"/>
              </a:spcAft>
              <a:buClr>
                <a:srgbClr val="A8C02D"/>
              </a:buClr>
              <a:buSzPct val="100000"/>
              <a:buFont typeface="Wingdings" panose="05000000000000000000" pitchFamily="2" charset="2"/>
              <a:buChar char="§"/>
              <a:defRPr sz="4800" b="0" kern="1200">
                <a:solidFill>
                  <a:schemeClr val="tx1">
                    <a:lumMod val="65000"/>
                    <a:lumOff val="35000"/>
                  </a:schemeClr>
                </a:solidFill>
                <a:latin typeface="+mn-lt"/>
                <a:ea typeface="+mn-ea"/>
                <a:cs typeface="+mn-cs"/>
              </a:defRPr>
            </a:lvl1pPr>
            <a:lvl2pPr marL="1711325" indent="-796925" algn="l" defTabSz="1828891" rtl="0" eaLnBrk="1" latinLnBrk="0" hangingPunct="1">
              <a:lnSpc>
                <a:spcPct val="100000"/>
              </a:lnSpc>
              <a:spcBef>
                <a:spcPts val="0"/>
              </a:spcBef>
              <a:spcAft>
                <a:spcPts val="1200"/>
              </a:spcAft>
              <a:buClr>
                <a:srgbClr val="A8C02D"/>
              </a:buClr>
              <a:buFont typeface="Arial" panose="020B0604020202020204" pitchFamily="34" charset="0"/>
              <a:buChar char="•"/>
              <a:defRPr sz="4000" kern="1200">
                <a:solidFill>
                  <a:schemeClr val="tx1">
                    <a:lumMod val="65000"/>
                    <a:lumOff val="35000"/>
                  </a:schemeClr>
                </a:solidFill>
                <a:latin typeface="+mj-lt"/>
                <a:ea typeface="+mn-ea"/>
                <a:cs typeface="+mn-cs"/>
              </a:defRPr>
            </a:lvl2pPr>
            <a:lvl3pPr marL="2606675" indent="-777875" algn="l" defTabSz="1828891" rtl="0" eaLnBrk="1" latinLnBrk="0" hangingPunct="1">
              <a:lnSpc>
                <a:spcPct val="100000"/>
              </a:lnSpc>
              <a:spcBef>
                <a:spcPts val="0"/>
              </a:spcBef>
              <a:spcAft>
                <a:spcPts val="1200"/>
              </a:spcAft>
              <a:buClr>
                <a:srgbClr val="A8C02D"/>
              </a:buClr>
              <a:buFont typeface="Symbol" panose="05050102010706020507" pitchFamily="18" charset="2"/>
              <a:buChar char="-"/>
              <a:defRPr sz="3200" kern="1200">
                <a:solidFill>
                  <a:schemeClr val="tx1">
                    <a:lumMod val="65000"/>
                    <a:lumOff val="35000"/>
                  </a:schemeClr>
                </a:solidFill>
                <a:latin typeface="+mj-lt"/>
                <a:ea typeface="+mn-ea"/>
                <a:cs typeface="+mn-cs"/>
              </a:defRPr>
            </a:lvl3pPr>
            <a:lvl4pPr marL="2743200" indent="0" algn="l" defTabSz="1828891" rtl="0" eaLnBrk="1" latinLnBrk="0" hangingPunct="1">
              <a:lnSpc>
                <a:spcPct val="90000"/>
              </a:lnSpc>
              <a:spcBef>
                <a:spcPts val="1000"/>
              </a:spcBef>
              <a:buFont typeface="Symbol" panose="05050102010706020507" pitchFamily="18" charset="2"/>
              <a:buNone/>
              <a:defRPr sz="3600" kern="1200">
                <a:solidFill>
                  <a:schemeClr val="tx1">
                    <a:lumMod val="65000"/>
                    <a:lumOff val="35000"/>
                  </a:schemeClr>
                </a:solidFill>
                <a:latin typeface="+mn-lt"/>
                <a:ea typeface="+mn-ea"/>
                <a:cs typeface="+mn-cs"/>
              </a:defRPr>
            </a:lvl4pPr>
            <a:lvl5pPr marL="4115006" indent="-457223" algn="l" defTabSz="1828891" rtl="0" eaLnBrk="1" latinLnBrk="0" hangingPunct="1">
              <a:lnSpc>
                <a:spcPct val="90000"/>
              </a:lnSpc>
              <a:spcBef>
                <a:spcPts val="1000"/>
              </a:spcBef>
              <a:buFont typeface="Arial" panose="020B0604020202020204" pitchFamily="34" charset="0"/>
              <a:buChar char="•"/>
              <a:defRPr sz="3600" kern="1200">
                <a:solidFill>
                  <a:schemeClr val="tx1">
                    <a:lumMod val="65000"/>
                    <a:lumOff val="35000"/>
                  </a:schemeClr>
                </a:solidFill>
                <a:latin typeface="+mn-lt"/>
                <a:ea typeface="+mn-ea"/>
                <a:cs typeface="+mn-cs"/>
              </a:defRPr>
            </a:lvl5pPr>
            <a:lvl6pPr marL="5029451" indent="-457223" algn="l" defTabSz="1828891"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897" indent="-457223" algn="l" defTabSz="1828891"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343" indent="-457223" algn="l" defTabSz="1828891"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789" indent="-457223" algn="l" defTabSz="1828891"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r>
              <a:rPr lang="en-US" dirty="0"/>
              <a:t>This is simply a </a:t>
            </a:r>
            <a:r>
              <a:rPr lang="en-US" dirty="0">
                <a:solidFill>
                  <a:schemeClr val="accent4"/>
                </a:solidFill>
              </a:rPr>
              <a:t>Building </a:t>
            </a:r>
            <a:r>
              <a:rPr lang="en-US" dirty="0" smtClean="0"/>
              <a:t>feature with thematic </a:t>
            </a:r>
            <a:r>
              <a:rPr lang="en-US" dirty="0" err="1" smtClean="0">
                <a:solidFill>
                  <a:schemeClr val="accent4"/>
                </a:solidFill>
              </a:rPr>
              <a:t>BoundarySurface</a:t>
            </a:r>
            <a:r>
              <a:rPr lang="en-US" dirty="0" smtClean="0"/>
              <a:t> features in </a:t>
            </a:r>
            <a:br>
              <a:rPr lang="en-US" dirty="0" smtClean="0"/>
            </a:br>
            <a:r>
              <a:rPr lang="en-US" dirty="0" smtClean="0"/>
              <a:t>LOD 2 and </a:t>
            </a:r>
            <a:r>
              <a:rPr lang="en-US" dirty="0" smtClean="0">
                <a:solidFill>
                  <a:schemeClr val="accent4"/>
                </a:solidFill>
              </a:rPr>
              <a:t>Room</a:t>
            </a:r>
            <a:r>
              <a:rPr lang="en-US" dirty="0" smtClean="0"/>
              <a:t> features in LOD 1</a:t>
            </a:r>
            <a:endParaRPr lang="en-US" dirty="0"/>
          </a:p>
        </p:txBody>
      </p:sp>
      <p:sp>
        <p:nvSpPr>
          <p:cNvPr id="38" name="Textfeld 37"/>
          <p:cNvSpPr txBox="1"/>
          <p:nvPr/>
        </p:nvSpPr>
        <p:spPr>
          <a:xfrm>
            <a:off x="8994640" y="8016663"/>
            <a:ext cx="5370547" cy="707886"/>
          </a:xfrm>
          <a:prstGeom prst="rect">
            <a:avLst/>
          </a:prstGeom>
          <a:noFill/>
        </p:spPr>
        <p:txBody>
          <a:bodyPr wrap="square" rtlCol="0">
            <a:spAutoFit/>
          </a:bodyPr>
          <a:lstStyle/>
          <a:p>
            <a:pPr algn="ctr"/>
            <a:r>
              <a:rPr lang="en-US" sz="4000" dirty="0" smtClean="0">
                <a:solidFill>
                  <a:schemeClr val="tx1">
                    <a:lumMod val="65000"/>
                    <a:lumOff val="35000"/>
                  </a:schemeClr>
                </a:solidFill>
              </a:rPr>
              <a:t>Room in LOD 1</a:t>
            </a:r>
            <a:endParaRPr lang="en-US" sz="4000" dirty="0">
              <a:solidFill>
                <a:schemeClr val="tx1">
                  <a:lumMod val="65000"/>
                  <a:lumOff val="35000"/>
                </a:schemeClr>
              </a:solidFill>
            </a:endParaRPr>
          </a:p>
        </p:txBody>
      </p:sp>
      <p:cxnSp>
        <p:nvCxnSpPr>
          <p:cNvPr id="45" name="Gerade Verbindung mit Pfeil 44"/>
          <p:cNvCxnSpPr/>
          <p:nvPr/>
        </p:nvCxnSpPr>
        <p:spPr>
          <a:xfrm flipV="1">
            <a:off x="12745296" y="7055854"/>
            <a:ext cx="2090377" cy="806474"/>
          </a:xfrm>
          <a:prstGeom prst="straightConnector1">
            <a:avLst/>
          </a:prstGeom>
          <a:ln w="63500">
            <a:solidFill>
              <a:schemeClr val="accent2"/>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35" name="Gerade Verbindung mit Pfeil 34"/>
          <p:cNvCxnSpPr/>
          <p:nvPr/>
        </p:nvCxnSpPr>
        <p:spPr>
          <a:xfrm>
            <a:off x="5481176" y="5589212"/>
            <a:ext cx="1531406" cy="417996"/>
          </a:xfrm>
          <a:prstGeom prst="straightConnector1">
            <a:avLst/>
          </a:prstGeom>
          <a:ln w="63500">
            <a:solidFill>
              <a:schemeClr val="accent2"/>
            </a:solidFill>
            <a:tailEnd type="triangle" w="lg" len="med"/>
          </a:ln>
        </p:spPr>
        <p:style>
          <a:lnRef idx="1">
            <a:schemeClr val="accent1"/>
          </a:lnRef>
          <a:fillRef idx="0">
            <a:schemeClr val="accent1"/>
          </a:fillRef>
          <a:effectRef idx="0">
            <a:schemeClr val="accent1"/>
          </a:effectRef>
          <a:fontRef idx="minor">
            <a:schemeClr val="tx1"/>
          </a:fontRef>
        </p:style>
      </p:cxnSp>
      <p:sp>
        <p:nvSpPr>
          <p:cNvPr id="39" name="Textfeld 38"/>
          <p:cNvSpPr txBox="1"/>
          <p:nvPr/>
        </p:nvSpPr>
        <p:spPr>
          <a:xfrm>
            <a:off x="1886337" y="4508112"/>
            <a:ext cx="5370547" cy="1323439"/>
          </a:xfrm>
          <a:prstGeom prst="rect">
            <a:avLst/>
          </a:prstGeom>
          <a:noFill/>
        </p:spPr>
        <p:txBody>
          <a:bodyPr wrap="square" rtlCol="0">
            <a:spAutoFit/>
          </a:bodyPr>
          <a:lstStyle/>
          <a:p>
            <a:pPr algn="ctr"/>
            <a:r>
              <a:rPr lang="en-US" sz="4000" dirty="0" smtClean="0">
                <a:solidFill>
                  <a:schemeClr val="tx1">
                    <a:lumMod val="65000"/>
                    <a:lumOff val="35000"/>
                  </a:schemeClr>
                </a:solidFill>
              </a:rPr>
              <a:t>Building (outer shell) in LOD 2</a:t>
            </a:r>
            <a:endParaRPr lang="en-US" sz="4000" dirty="0">
              <a:solidFill>
                <a:schemeClr val="tx1">
                  <a:lumMod val="65000"/>
                  <a:lumOff val="35000"/>
                </a:schemeClr>
              </a:solidFill>
            </a:endParaRPr>
          </a:p>
        </p:txBody>
      </p:sp>
      <p:cxnSp>
        <p:nvCxnSpPr>
          <p:cNvPr id="30" name="Gerade Verbindung mit Pfeil 29"/>
          <p:cNvCxnSpPr/>
          <p:nvPr/>
        </p:nvCxnSpPr>
        <p:spPr>
          <a:xfrm flipV="1">
            <a:off x="12745296" y="6475546"/>
            <a:ext cx="1646255" cy="1386781"/>
          </a:xfrm>
          <a:prstGeom prst="straightConnector1">
            <a:avLst/>
          </a:prstGeom>
          <a:ln w="63500">
            <a:solidFill>
              <a:schemeClr val="accent2"/>
            </a:solidFill>
            <a:tailEnd type="triangle" w="lg" len="med"/>
          </a:ln>
        </p:spPr>
        <p:style>
          <a:lnRef idx="1">
            <a:schemeClr val="accent1"/>
          </a:lnRef>
          <a:fillRef idx="0">
            <a:schemeClr val="accent1"/>
          </a:fillRef>
          <a:effectRef idx="0">
            <a:schemeClr val="accent1"/>
          </a:effectRef>
          <a:fontRef idx="minor">
            <a:schemeClr val="tx1"/>
          </a:fontRef>
        </p:style>
      </p:cxnSp>
      <p:sp>
        <p:nvSpPr>
          <p:cNvPr id="18" name="Textfeld 17"/>
          <p:cNvSpPr txBox="1"/>
          <p:nvPr/>
        </p:nvSpPr>
        <p:spPr>
          <a:xfrm>
            <a:off x="2115589" y="7640927"/>
            <a:ext cx="5370547" cy="707886"/>
          </a:xfrm>
          <a:prstGeom prst="rect">
            <a:avLst/>
          </a:prstGeom>
          <a:noFill/>
        </p:spPr>
        <p:txBody>
          <a:bodyPr wrap="square" rtlCol="0">
            <a:spAutoFit/>
          </a:bodyPr>
          <a:lstStyle/>
          <a:p>
            <a:pPr algn="ctr"/>
            <a:r>
              <a:rPr lang="en-US" sz="4000" dirty="0" err="1" smtClean="0">
                <a:solidFill>
                  <a:schemeClr val="tx1">
                    <a:lumMod val="65000"/>
                    <a:lumOff val="35000"/>
                  </a:schemeClr>
                </a:solidFill>
              </a:rPr>
              <a:t>WallSurface</a:t>
            </a:r>
            <a:r>
              <a:rPr lang="en-US" sz="4000" dirty="0" smtClean="0">
                <a:solidFill>
                  <a:schemeClr val="tx1">
                    <a:lumMod val="65000"/>
                    <a:lumOff val="35000"/>
                  </a:schemeClr>
                </a:solidFill>
              </a:rPr>
              <a:t> in LOD 2</a:t>
            </a:r>
            <a:endParaRPr lang="en-US" sz="4000" dirty="0">
              <a:solidFill>
                <a:schemeClr val="tx1">
                  <a:lumMod val="65000"/>
                  <a:lumOff val="35000"/>
                </a:schemeClr>
              </a:solidFill>
            </a:endParaRPr>
          </a:p>
        </p:txBody>
      </p:sp>
      <p:cxnSp>
        <p:nvCxnSpPr>
          <p:cNvPr id="19" name="Gerade Verbindung mit Pfeil 18"/>
          <p:cNvCxnSpPr/>
          <p:nvPr/>
        </p:nvCxnSpPr>
        <p:spPr>
          <a:xfrm flipV="1">
            <a:off x="6768402" y="6858794"/>
            <a:ext cx="979519" cy="674851"/>
          </a:xfrm>
          <a:prstGeom prst="straightConnector1">
            <a:avLst/>
          </a:prstGeom>
          <a:ln w="63500">
            <a:solidFill>
              <a:schemeClr val="accent2"/>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21" name="Gerade Verbindung mit Pfeil 20"/>
          <p:cNvCxnSpPr/>
          <p:nvPr/>
        </p:nvCxnSpPr>
        <p:spPr>
          <a:xfrm flipV="1">
            <a:off x="6768402" y="7034451"/>
            <a:ext cx="2226238" cy="499194"/>
          </a:xfrm>
          <a:prstGeom prst="straightConnector1">
            <a:avLst/>
          </a:prstGeom>
          <a:ln w="63500">
            <a:solidFill>
              <a:schemeClr val="accent2"/>
            </a:solidFill>
            <a:tailEnd type="triangle" w="lg" len="med"/>
          </a:ln>
        </p:spPr>
        <p:style>
          <a:lnRef idx="1">
            <a:schemeClr val="accent1"/>
          </a:lnRef>
          <a:fillRef idx="0">
            <a:schemeClr val="accent1"/>
          </a:fillRef>
          <a:effectRef idx="0">
            <a:schemeClr val="accent1"/>
          </a:effectRef>
          <a:fontRef idx="minor">
            <a:schemeClr val="tx1"/>
          </a:fontRef>
        </p:style>
      </p:cxnSp>
      <p:sp>
        <p:nvSpPr>
          <p:cNvPr id="26" name="Textfeld 25"/>
          <p:cNvSpPr txBox="1"/>
          <p:nvPr/>
        </p:nvSpPr>
        <p:spPr>
          <a:xfrm>
            <a:off x="18567320" y="3807782"/>
            <a:ext cx="5370547" cy="707886"/>
          </a:xfrm>
          <a:prstGeom prst="rect">
            <a:avLst/>
          </a:prstGeom>
          <a:noFill/>
        </p:spPr>
        <p:txBody>
          <a:bodyPr wrap="square" rtlCol="0">
            <a:spAutoFit/>
          </a:bodyPr>
          <a:lstStyle/>
          <a:p>
            <a:pPr algn="ctr"/>
            <a:r>
              <a:rPr lang="en-US" sz="4000" dirty="0" err="1" smtClean="0">
                <a:solidFill>
                  <a:schemeClr val="tx1">
                    <a:lumMod val="65000"/>
                    <a:lumOff val="35000"/>
                  </a:schemeClr>
                </a:solidFill>
              </a:rPr>
              <a:t>RoofSurface</a:t>
            </a:r>
            <a:r>
              <a:rPr lang="en-US" sz="4000" dirty="0" smtClean="0">
                <a:solidFill>
                  <a:schemeClr val="tx1">
                    <a:lumMod val="65000"/>
                    <a:lumOff val="35000"/>
                  </a:schemeClr>
                </a:solidFill>
              </a:rPr>
              <a:t> in LOD 2</a:t>
            </a:r>
            <a:endParaRPr lang="en-US" sz="4000" dirty="0">
              <a:solidFill>
                <a:schemeClr val="tx1">
                  <a:lumMod val="65000"/>
                  <a:lumOff val="35000"/>
                </a:schemeClr>
              </a:solidFill>
            </a:endParaRPr>
          </a:p>
        </p:txBody>
      </p:sp>
      <p:cxnSp>
        <p:nvCxnSpPr>
          <p:cNvPr id="31" name="Gerade Verbindung mit Pfeil 30"/>
          <p:cNvCxnSpPr/>
          <p:nvPr/>
        </p:nvCxnSpPr>
        <p:spPr>
          <a:xfrm flipH="1">
            <a:off x="17475618" y="4174782"/>
            <a:ext cx="1228787" cy="428144"/>
          </a:xfrm>
          <a:prstGeom prst="straightConnector1">
            <a:avLst/>
          </a:prstGeom>
          <a:ln w="63500">
            <a:solidFill>
              <a:schemeClr val="accent2"/>
            </a:solidFill>
            <a:tailEnd type="triangle" w="lg" len="med"/>
          </a:ln>
        </p:spPr>
        <p:style>
          <a:lnRef idx="1">
            <a:schemeClr val="accent1"/>
          </a:lnRef>
          <a:fillRef idx="0">
            <a:schemeClr val="accent1"/>
          </a:fillRef>
          <a:effectRef idx="0">
            <a:schemeClr val="accent1"/>
          </a:effectRef>
          <a:fontRef idx="minor">
            <a:schemeClr val="tx1"/>
          </a:fontRef>
        </p:style>
      </p:cxnSp>
      <p:sp>
        <p:nvSpPr>
          <p:cNvPr id="37" name="Rechteck 36"/>
          <p:cNvSpPr/>
          <p:nvPr/>
        </p:nvSpPr>
        <p:spPr>
          <a:xfrm>
            <a:off x="0" y="2048256"/>
            <a:ext cx="1524000" cy="10479024"/>
          </a:xfrm>
          <a:prstGeom prst="rect">
            <a:avLst/>
          </a:prstGeom>
          <a:solidFill>
            <a:schemeClr val="accent6">
              <a:lumMod val="20000"/>
              <a:lumOff val="8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8000" b="1" dirty="0">
                <a:solidFill>
                  <a:srgbClr val="A8C02D"/>
                </a:solidFill>
                <a:ea typeface="+mj-ea"/>
                <a:cs typeface="+mj-cs"/>
              </a:rPr>
              <a:t>Our</a:t>
            </a:r>
            <a:r>
              <a:rPr lang="en-US" sz="8000" dirty="0">
                <a:solidFill>
                  <a:schemeClr val="tx1">
                    <a:lumMod val="50000"/>
                    <a:lumOff val="50000"/>
                  </a:schemeClr>
                </a:solidFill>
              </a:rPr>
              <a:t> </a:t>
            </a:r>
            <a:r>
              <a:rPr lang="en-US" sz="8000" b="1" dirty="0">
                <a:solidFill>
                  <a:srgbClr val="A8C02D"/>
                </a:solidFill>
                <a:ea typeface="+mj-ea"/>
                <a:cs typeface="+mj-cs"/>
              </a:rPr>
              <a:t>proposal</a:t>
            </a:r>
          </a:p>
        </p:txBody>
      </p:sp>
    </p:spTree>
    <p:extLst>
      <p:ext uri="{BB962C8B-B14F-4D97-AF65-F5344CB8AC3E}">
        <p14:creationId xmlns:p14="http://schemas.microsoft.com/office/powerpoint/2010/main" val="35534426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39" grpId="0"/>
      <p:bldP spid="18" grpId="0"/>
      <p:bldP spid="26"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en-US" dirty="0" smtClean="0"/>
              <a:t>Building model in LOD 3</a:t>
            </a:r>
            <a:endParaRPr lang="en-US" dirty="0"/>
          </a:p>
        </p:txBody>
      </p:sp>
      <p:sp>
        <p:nvSpPr>
          <p:cNvPr id="4" name="Foliennummernplatzhalter 3"/>
          <p:cNvSpPr>
            <a:spLocks noGrp="1"/>
          </p:cNvSpPr>
          <p:nvPr>
            <p:ph type="sldNum" sz="quarter" idx="12"/>
          </p:nvPr>
        </p:nvSpPr>
        <p:spPr/>
        <p:txBody>
          <a:bodyPr/>
          <a:lstStyle/>
          <a:p>
            <a:fld id="{AC1DDCB9-F0E3-4746-84F2-95D2A8F7600E}" type="slidenum">
              <a:rPr lang="de-DE" smtClean="0"/>
              <a:pPr/>
              <a:t>36</a:t>
            </a:fld>
            <a:endParaRPr lang="de-DE" dirty="0"/>
          </a:p>
        </p:txBody>
      </p:sp>
      <p:sp>
        <p:nvSpPr>
          <p:cNvPr id="5" name="Fußzeilenplatzhalter 4"/>
          <p:cNvSpPr>
            <a:spLocks noGrp="1"/>
          </p:cNvSpPr>
          <p:nvPr>
            <p:ph type="ftr" sz="quarter" idx="11"/>
          </p:nvPr>
        </p:nvSpPr>
        <p:spPr/>
        <p:txBody>
          <a:bodyPr/>
          <a:lstStyle/>
          <a:p>
            <a:r>
              <a:rPr lang="en-US" smtClean="0"/>
              <a:t>C. Nagel: Revision of the CityGML LOD concept</a:t>
            </a:r>
            <a:endParaRPr lang="de-DE" dirty="0"/>
          </a:p>
        </p:txBody>
      </p:sp>
      <p:sp>
        <p:nvSpPr>
          <p:cNvPr id="10" name="Inhaltsplatzhalter 1"/>
          <p:cNvSpPr>
            <a:spLocks noGrp="1"/>
          </p:cNvSpPr>
          <p:nvPr>
            <p:ph idx="1"/>
          </p:nvPr>
        </p:nvSpPr>
        <p:spPr>
          <a:xfrm>
            <a:off x="1676509" y="2290126"/>
            <a:ext cx="21032570" cy="1858541"/>
          </a:xfrm>
        </p:spPr>
        <p:txBody>
          <a:bodyPr>
            <a:normAutofit/>
          </a:bodyPr>
          <a:lstStyle/>
          <a:p>
            <a:r>
              <a:rPr lang="en-US" dirty="0" smtClean="0"/>
              <a:t>Example 10: Semantically rich exterior shell and interior structures in LOD 3</a:t>
            </a:r>
          </a:p>
          <a:p>
            <a:pPr lvl="1"/>
            <a:endParaRPr lang="en-US" dirty="0" smtClean="0"/>
          </a:p>
        </p:txBody>
      </p:sp>
      <p:sp>
        <p:nvSpPr>
          <p:cNvPr id="11" name="Inhaltsplatzhalter 1"/>
          <p:cNvSpPr txBox="1">
            <a:spLocks/>
          </p:cNvSpPr>
          <p:nvPr/>
        </p:nvSpPr>
        <p:spPr>
          <a:xfrm>
            <a:off x="1676509" y="9685175"/>
            <a:ext cx="21032570" cy="2670183"/>
          </a:xfrm>
          <a:prstGeom prst="rect">
            <a:avLst/>
          </a:prstGeom>
        </p:spPr>
        <p:txBody>
          <a:bodyPr vert="horz" lIns="91440" tIns="45720" rIns="91440" bIns="45720" rtlCol="0">
            <a:normAutofit/>
          </a:bodyPr>
          <a:lstStyle>
            <a:lvl1pPr marL="895350" indent="-895350" algn="l" defTabSz="1828891" rtl="0" eaLnBrk="1" latinLnBrk="0" hangingPunct="1">
              <a:lnSpc>
                <a:spcPct val="100000"/>
              </a:lnSpc>
              <a:spcBef>
                <a:spcPts val="0"/>
              </a:spcBef>
              <a:spcAft>
                <a:spcPts val="1200"/>
              </a:spcAft>
              <a:buClr>
                <a:srgbClr val="A8C02D"/>
              </a:buClr>
              <a:buSzPct val="100000"/>
              <a:buFont typeface="Wingdings" panose="05000000000000000000" pitchFamily="2" charset="2"/>
              <a:buChar char="§"/>
              <a:defRPr sz="4800" b="0" kern="1200">
                <a:solidFill>
                  <a:schemeClr val="tx1">
                    <a:lumMod val="65000"/>
                    <a:lumOff val="35000"/>
                  </a:schemeClr>
                </a:solidFill>
                <a:latin typeface="+mn-lt"/>
                <a:ea typeface="+mn-ea"/>
                <a:cs typeface="+mn-cs"/>
              </a:defRPr>
            </a:lvl1pPr>
            <a:lvl2pPr marL="1711325" indent="-796925" algn="l" defTabSz="1828891" rtl="0" eaLnBrk="1" latinLnBrk="0" hangingPunct="1">
              <a:lnSpc>
                <a:spcPct val="100000"/>
              </a:lnSpc>
              <a:spcBef>
                <a:spcPts val="0"/>
              </a:spcBef>
              <a:spcAft>
                <a:spcPts val="1200"/>
              </a:spcAft>
              <a:buClr>
                <a:srgbClr val="A8C02D"/>
              </a:buClr>
              <a:buFont typeface="Arial" panose="020B0604020202020204" pitchFamily="34" charset="0"/>
              <a:buChar char="•"/>
              <a:defRPr sz="4000" kern="1200">
                <a:solidFill>
                  <a:schemeClr val="tx1">
                    <a:lumMod val="65000"/>
                    <a:lumOff val="35000"/>
                  </a:schemeClr>
                </a:solidFill>
                <a:latin typeface="+mj-lt"/>
                <a:ea typeface="+mn-ea"/>
                <a:cs typeface="+mn-cs"/>
              </a:defRPr>
            </a:lvl2pPr>
            <a:lvl3pPr marL="2606675" indent="-777875" algn="l" defTabSz="1828891" rtl="0" eaLnBrk="1" latinLnBrk="0" hangingPunct="1">
              <a:lnSpc>
                <a:spcPct val="100000"/>
              </a:lnSpc>
              <a:spcBef>
                <a:spcPts val="0"/>
              </a:spcBef>
              <a:spcAft>
                <a:spcPts val="1200"/>
              </a:spcAft>
              <a:buClr>
                <a:srgbClr val="A8C02D"/>
              </a:buClr>
              <a:buFont typeface="Symbol" panose="05050102010706020507" pitchFamily="18" charset="2"/>
              <a:buChar char="-"/>
              <a:defRPr sz="3200" kern="1200">
                <a:solidFill>
                  <a:schemeClr val="tx1">
                    <a:lumMod val="65000"/>
                    <a:lumOff val="35000"/>
                  </a:schemeClr>
                </a:solidFill>
                <a:latin typeface="+mj-lt"/>
                <a:ea typeface="+mn-ea"/>
                <a:cs typeface="+mn-cs"/>
              </a:defRPr>
            </a:lvl3pPr>
            <a:lvl4pPr marL="2743200" indent="0" algn="l" defTabSz="1828891" rtl="0" eaLnBrk="1" latinLnBrk="0" hangingPunct="1">
              <a:lnSpc>
                <a:spcPct val="90000"/>
              </a:lnSpc>
              <a:spcBef>
                <a:spcPts val="1000"/>
              </a:spcBef>
              <a:buFont typeface="Symbol" panose="05050102010706020507" pitchFamily="18" charset="2"/>
              <a:buNone/>
              <a:defRPr sz="3600" kern="1200">
                <a:solidFill>
                  <a:schemeClr val="tx1">
                    <a:lumMod val="65000"/>
                    <a:lumOff val="35000"/>
                  </a:schemeClr>
                </a:solidFill>
                <a:latin typeface="+mn-lt"/>
                <a:ea typeface="+mn-ea"/>
                <a:cs typeface="+mn-cs"/>
              </a:defRPr>
            </a:lvl4pPr>
            <a:lvl5pPr marL="4115006" indent="-457223" algn="l" defTabSz="1828891" rtl="0" eaLnBrk="1" latinLnBrk="0" hangingPunct="1">
              <a:lnSpc>
                <a:spcPct val="90000"/>
              </a:lnSpc>
              <a:spcBef>
                <a:spcPts val="1000"/>
              </a:spcBef>
              <a:buFont typeface="Arial" panose="020B0604020202020204" pitchFamily="34" charset="0"/>
              <a:buChar char="•"/>
              <a:defRPr sz="3600" kern="1200">
                <a:solidFill>
                  <a:schemeClr val="tx1">
                    <a:lumMod val="65000"/>
                    <a:lumOff val="35000"/>
                  </a:schemeClr>
                </a:solidFill>
                <a:latin typeface="+mn-lt"/>
                <a:ea typeface="+mn-ea"/>
                <a:cs typeface="+mn-cs"/>
              </a:defRPr>
            </a:lvl5pPr>
            <a:lvl6pPr marL="5029451" indent="-457223" algn="l" defTabSz="1828891"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897" indent="-457223" algn="l" defTabSz="1828891"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343" indent="-457223" algn="l" defTabSz="1828891"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789" indent="-457223" algn="l" defTabSz="1828891"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r>
              <a:rPr lang="en-US" dirty="0" smtClean="0"/>
              <a:t>SIG3D label: </a:t>
            </a:r>
            <a:r>
              <a:rPr lang="en-US" b="1" dirty="0" smtClean="0">
                <a:solidFill>
                  <a:schemeClr val="accent4"/>
                </a:solidFill>
              </a:rPr>
              <a:t>“LoD3.3(S3.3)”</a:t>
            </a:r>
          </a:p>
        </p:txBody>
      </p:sp>
      <p:pic>
        <p:nvPicPr>
          <p:cNvPr id="13" name="Inhaltsplatzhalter 6"/>
          <p:cNvPicPr>
            <a:picLocks noChangeAspect="1"/>
          </p:cNvPicPr>
          <p:nvPr/>
        </p:nvPicPr>
        <p:blipFill>
          <a:blip r:embed="rId2"/>
          <a:stretch>
            <a:fillRect/>
          </a:stretch>
        </p:blipFill>
        <p:spPr>
          <a:xfrm>
            <a:off x="13068768" y="3990163"/>
            <a:ext cx="5410200" cy="3695700"/>
          </a:xfrm>
          <a:prstGeom prst="rect">
            <a:avLst/>
          </a:prstGeom>
        </p:spPr>
      </p:pic>
      <p:pic>
        <p:nvPicPr>
          <p:cNvPr id="15" name="Grafik 14"/>
          <p:cNvPicPr>
            <a:picLocks noChangeAspect="1"/>
          </p:cNvPicPr>
          <p:nvPr/>
        </p:nvPicPr>
        <p:blipFill>
          <a:blip r:embed="rId3"/>
          <a:stretch>
            <a:fillRect/>
          </a:stretch>
        </p:blipFill>
        <p:spPr>
          <a:xfrm>
            <a:off x="7086834" y="4066363"/>
            <a:ext cx="5829300" cy="3543300"/>
          </a:xfrm>
          <a:prstGeom prst="rect">
            <a:avLst/>
          </a:prstGeom>
        </p:spPr>
      </p:pic>
      <p:sp>
        <p:nvSpPr>
          <p:cNvPr id="16" name="Rechteck 15"/>
          <p:cNvSpPr/>
          <p:nvPr/>
        </p:nvSpPr>
        <p:spPr>
          <a:xfrm>
            <a:off x="0" y="2048256"/>
            <a:ext cx="1524000" cy="10479024"/>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8000" dirty="0" smtClean="0">
                <a:solidFill>
                  <a:schemeClr val="accent2">
                    <a:lumMod val="75000"/>
                  </a:schemeClr>
                </a:solidFill>
              </a:rPr>
              <a:t>SIG3D</a:t>
            </a:r>
            <a:endParaRPr lang="en-US" sz="8000" dirty="0">
              <a:solidFill>
                <a:schemeClr val="accent2">
                  <a:lumMod val="75000"/>
                </a:schemeClr>
              </a:solidFill>
            </a:endParaRPr>
          </a:p>
        </p:txBody>
      </p:sp>
    </p:spTree>
    <p:extLst>
      <p:ext uri="{BB962C8B-B14F-4D97-AF65-F5344CB8AC3E}">
        <p14:creationId xmlns:p14="http://schemas.microsoft.com/office/powerpoint/2010/main" val="336347890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Inhaltsplatzhalter 6"/>
          <p:cNvPicPr>
            <a:picLocks noChangeAspect="1"/>
          </p:cNvPicPr>
          <p:nvPr/>
        </p:nvPicPr>
        <p:blipFill>
          <a:blip r:embed="rId2"/>
          <a:stretch>
            <a:fillRect/>
          </a:stretch>
        </p:blipFill>
        <p:spPr>
          <a:xfrm>
            <a:off x="13068768" y="3990163"/>
            <a:ext cx="5410200" cy="3695700"/>
          </a:xfrm>
          <a:prstGeom prst="rect">
            <a:avLst/>
          </a:prstGeom>
        </p:spPr>
      </p:pic>
      <p:pic>
        <p:nvPicPr>
          <p:cNvPr id="23" name="Grafik 22"/>
          <p:cNvPicPr>
            <a:picLocks noChangeAspect="1"/>
          </p:cNvPicPr>
          <p:nvPr/>
        </p:nvPicPr>
        <p:blipFill>
          <a:blip r:embed="rId3"/>
          <a:stretch>
            <a:fillRect/>
          </a:stretch>
        </p:blipFill>
        <p:spPr>
          <a:xfrm>
            <a:off x="7086834" y="4066363"/>
            <a:ext cx="5829300" cy="3543300"/>
          </a:xfrm>
          <a:prstGeom prst="rect">
            <a:avLst/>
          </a:prstGeom>
        </p:spPr>
      </p:pic>
      <p:sp>
        <p:nvSpPr>
          <p:cNvPr id="3" name="Titel 2"/>
          <p:cNvSpPr>
            <a:spLocks noGrp="1"/>
          </p:cNvSpPr>
          <p:nvPr>
            <p:ph type="title"/>
          </p:nvPr>
        </p:nvSpPr>
        <p:spPr/>
        <p:txBody>
          <a:bodyPr/>
          <a:lstStyle/>
          <a:p>
            <a:r>
              <a:rPr lang="en-US" dirty="0"/>
              <a:t>Building model in LOD 3</a:t>
            </a:r>
          </a:p>
        </p:txBody>
      </p:sp>
      <p:sp>
        <p:nvSpPr>
          <p:cNvPr id="4" name="Foliennummernplatzhalter 3"/>
          <p:cNvSpPr>
            <a:spLocks noGrp="1"/>
          </p:cNvSpPr>
          <p:nvPr>
            <p:ph type="sldNum" sz="quarter" idx="12"/>
          </p:nvPr>
        </p:nvSpPr>
        <p:spPr/>
        <p:txBody>
          <a:bodyPr/>
          <a:lstStyle/>
          <a:p>
            <a:fld id="{AC1DDCB9-F0E3-4746-84F2-95D2A8F7600E}" type="slidenum">
              <a:rPr lang="de-DE" smtClean="0"/>
              <a:pPr/>
              <a:t>37</a:t>
            </a:fld>
            <a:endParaRPr lang="de-DE" dirty="0"/>
          </a:p>
        </p:txBody>
      </p:sp>
      <p:sp>
        <p:nvSpPr>
          <p:cNvPr id="5" name="Fußzeilenplatzhalter 4"/>
          <p:cNvSpPr>
            <a:spLocks noGrp="1"/>
          </p:cNvSpPr>
          <p:nvPr>
            <p:ph type="ftr" sz="quarter" idx="11"/>
          </p:nvPr>
        </p:nvSpPr>
        <p:spPr/>
        <p:txBody>
          <a:bodyPr/>
          <a:lstStyle/>
          <a:p>
            <a:r>
              <a:rPr lang="en-US" smtClean="0"/>
              <a:t>C. Nagel: Revision of the CityGML LOD concept</a:t>
            </a:r>
            <a:endParaRPr lang="de-DE" dirty="0"/>
          </a:p>
        </p:txBody>
      </p:sp>
      <p:sp>
        <p:nvSpPr>
          <p:cNvPr id="10" name="Inhaltsplatzhalter 1"/>
          <p:cNvSpPr>
            <a:spLocks noGrp="1"/>
          </p:cNvSpPr>
          <p:nvPr>
            <p:ph idx="1"/>
          </p:nvPr>
        </p:nvSpPr>
        <p:spPr>
          <a:xfrm>
            <a:off x="1676509" y="2290126"/>
            <a:ext cx="21032570" cy="1858541"/>
          </a:xfrm>
        </p:spPr>
        <p:txBody>
          <a:bodyPr>
            <a:normAutofit/>
          </a:bodyPr>
          <a:lstStyle/>
          <a:p>
            <a:r>
              <a:rPr lang="en-US" dirty="0"/>
              <a:t>Example </a:t>
            </a:r>
            <a:r>
              <a:rPr lang="en-US" dirty="0" smtClean="0"/>
              <a:t>10: </a:t>
            </a:r>
            <a:r>
              <a:rPr lang="en-US" dirty="0"/>
              <a:t>Semantically rich exterior shell and interior structures in LOD 3</a:t>
            </a:r>
          </a:p>
          <a:p>
            <a:pPr lvl="1"/>
            <a:endParaRPr lang="en-US" dirty="0"/>
          </a:p>
        </p:txBody>
      </p:sp>
      <p:sp>
        <p:nvSpPr>
          <p:cNvPr id="11" name="Inhaltsplatzhalter 1"/>
          <p:cNvSpPr txBox="1">
            <a:spLocks/>
          </p:cNvSpPr>
          <p:nvPr/>
        </p:nvSpPr>
        <p:spPr>
          <a:xfrm>
            <a:off x="1676509" y="9812164"/>
            <a:ext cx="21032570" cy="2543194"/>
          </a:xfrm>
          <a:prstGeom prst="rect">
            <a:avLst/>
          </a:prstGeom>
        </p:spPr>
        <p:txBody>
          <a:bodyPr vert="horz" lIns="91440" tIns="45720" rIns="91440" bIns="45720" rtlCol="0">
            <a:normAutofit/>
          </a:bodyPr>
          <a:lstStyle>
            <a:lvl1pPr marL="895350" indent="-895350" algn="l" defTabSz="1828891" rtl="0" eaLnBrk="1" latinLnBrk="0" hangingPunct="1">
              <a:lnSpc>
                <a:spcPct val="100000"/>
              </a:lnSpc>
              <a:spcBef>
                <a:spcPts val="0"/>
              </a:spcBef>
              <a:spcAft>
                <a:spcPts val="1200"/>
              </a:spcAft>
              <a:buClr>
                <a:srgbClr val="A8C02D"/>
              </a:buClr>
              <a:buSzPct val="100000"/>
              <a:buFont typeface="Wingdings" panose="05000000000000000000" pitchFamily="2" charset="2"/>
              <a:buChar char="§"/>
              <a:defRPr sz="4800" b="0" kern="1200">
                <a:solidFill>
                  <a:schemeClr val="tx1">
                    <a:lumMod val="65000"/>
                    <a:lumOff val="35000"/>
                  </a:schemeClr>
                </a:solidFill>
                <a:latin typeface="+mn-lt"/>
                <a:ea typeface="+mn-ea"/>
                <a:cs typeface="+mn-cs"/>
              </a:defRPr>
            </a:lvl1pPr>
            <a:lvl2pPr marL="1711325" indent="-796925" algn="l" defTabSz="1828891" rtl="0" eaLnBrk="1" latinLnBrk="0" hangingPunct="1">
              <a:lnSpc>
                <a:spcPct val="100000"/>
              </a:lnSpc>
              <a:spcBef>
                <a:spcPts val="0"/>
              </a:spcBef>
              <a:spcAft>
                <a:spcPts val="1200"/>
              </a:spcAft>
              <a:buClr>
                <a:srgbClr val="A8C02D"/>
              </a:buClr>
              <a:buFont typeface="Arial" panose="020B0604020202020204" pitchFamily="34" charset="0"/>
              <a:buChar char="•"/>
              <a:defRPr sz="4000" kern="1200">
                <a:solidFill>
                  <a:schemeClr val="tx1">
                    <a:lumMod val="65000"/>
                    <a:lumOff val="35000"/>
                  </a:schemeClr>
                </a:solidFill>
                <a:latin typeface="+mj-lt"/>
                <a:ea typeface="+mn-ea"/>
                <a:cs typeface="+mn-cs"/>
              </a:defRPr>
            </a:lvl2pPr>
            <a:lvl3pPr marL="2606675" indent="-777875" algn="l" defTabSz="1828891" rtl="0" eaLnBrk="1" latinLnBrk="0" hangingPunct="1">
              <a:lnSpc>
                <a:spcPct val="100000"/>
              </a:lnSpc>
              <a:spcBef>
                <a:spcPts val="0"/>
              </a:spcBef>
              <a:spcAft>
                <a:spcPts val="1200"/>
              </a:spcAft>
              <a:buClr>
                <a:srgbClr val="A8C02D"/>
              </a:buClr>
              <a:buFont typeface="Symbol" panose="05050102010706020507" pitchFamily="18" charset="2"/>
              <a:buChar char="-"/>
              <a:defRPr sz="3200" kern="1200">
                <a:solidFill>
                  <a:schemeClr val="tx1">
                    <a:lumMod val="65000"/>
                    <a:lumOff val="35000"/>
                  </a:schemeClr>
                </a:solidFill>
                <a:latin typeface="+mj-lt"/>
                <a:ea typeface="+mn-ea"/>
                <a:cs typeface="+mn-cs"/>
              </a:defRPr>
            </a:lvl3pPr>
            <a:lvl4pPr marL="2743200" indent="0" algn="l" defTabSz="1828891" rtl="0" eaLnBrk="1" latinLnBrk="0" hangingPunct="1">
              <a:lnSpc>
                <a:spcPct val="90000"/>
              </a:lnSpc>
              <a:spcBef>
                <a:spcPts val="1000"/>
              </a:spcBef>
              <a:buFont typeface="Symbol" panose="05050102010706020507" pitchFamily="18" charset="2"/>
              <a:buNone/>
              <a:defRPr sz="3600" kern="1200">
                <a:solidFill>
                  <a:schemeClr val="tx1">
                    <a:lumMod val="65000"/>
                    <a:lumOff val="35000"/>
                  </a:schemeClr>
                </a:solidFill>
                <a:latin typeface="+mn-lt"/>
                <a:ea typeface="+mn-ea"/>
                <a:cs typeface="+mn-cs"/>
              </a:defRPr>
            </a:lvl4pPr>
            <a:lvl5pPr marL="4115006" indent="-457223" algn="l" defTabSz="1828891" rtl="0" eaLnBrk="1" latinLnBrk="0" hangingPunct="1">
              <a:lnSpc>
                <a:spcPct val="90000"/>
              </a:lnSpc>
              <a:spcBef>
                <a:spcPts val="1000"/>
              </a:spcBef>
              <a:buFont typeface="Arial" panose="020B0604020202020204" pitchFamily="34" charset="0"/>
              <a:buChar char="•"/>
              <a:defRPr sz="3600" kern="1200">
                <a:solidFill>
                  <a:schemeClr val="tx1">
                    <a:lumMod val="65000"/>
                    <a:lumOff val="35000"/>
                  </a:schemeClr>
                </a:solidFill>
                <a:latin typeface="+mn-lt"/>
                <a:ea typeface="+mn-ea"/>
                <a:cs typeface="+mn-cs"/>
              </a:defRPr>
            </a:lvl5pPr>
            <a:lvl6pPr marL="5029451" indent="-457223" algn="l" defTabSz="1828891"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897" indent="-457223" algn="l" defTabSz="1828891"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343" indent="-457223" algn="l" defTabSz="1828891"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789" indent="-457223" algn="l" defTabSz="1828891"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r>
              <a:rPr lang="en-US" dirty="0"/>
              <a:t>This is simply a </a:t>
            </a:r>
            <a:r>
              <a:rPr lang="en-US" dirty="0">
                <a:solidFill>
                  <a:schemeClr val="accent4"/>
                </a:solidFill>
              </a:rPr>
              <a:t>Building </a:t>
            </a:r>
            <a:r>
              <a:rPr lang="en-US" dirty="0"/>
              <a:t>feature with thematic </a:t>
            </a:r>
            <a:r>
              <a:rPr lang="en-US" dirty="0" err="1" smtClean="0">
                <a:solidFill>
                  <a:schemeClr val="accent4"/>
                </a:solidFill>
              </a:rPr>
              <a:t>BoundarySurface</a:t>
            </a:r>
            <a:r>
              <a:rPr lang="en-US" dirty="0" smtClean="0">
                <a:solidFill>
                  <a:schemeClr val="accent4"/>
                </a:solidFill>
              </a:rPr>
              <a:t> </a:t>
            </a:r>
            <a:r>
              <a:rPr lang="en-US" dirty="0">
                <a:solidFill>
                  <a:schemeClr val="accent4"/>
                </a:solidFill>
              </a:rPr>
              <a:t>(exterior plus interior)</a:t>
            </a:r>
            <a:r>
              <a:rPr lang="en-US" dirty="0"/>
              <a:t>, </a:t>
            </a:r>
            <a:r>
              <a:rPr lang="en-US" dirty="0" smtClean="0">
                <a:solidFill>
                  <a:schemeClr val="accent4"/>
                </a:solidFill>
              </a:rPr>
              <a:t>Room</a:t>
            </a:r>
            <a:r>
              <a:rPr lang="en-US" dirty="0" smtClean="0"/>
              <a:t>, </a:t>
            </a:r>
            <a:r>
              <a:rPr lang="en-US" dirty="0" smtClean="0">
                <a:solidFill>
                  <a:schemeClr val="accent4"/>
                </a:solidFill>
              </a:rPr>
              <a:t>Door</a:t>
            </a:r>
            <a:r>
              <a:rPr lang="en-US" dirty="0" smtClean="0"/>
              <a:t> </a:t>
            </a:r>
            <a:r>
              <a:rPr lang="en-US" dirty="0"/>
              <a:t>and </a:t>
            </a:r>
            <a:r>
              <a:rPr lang="en-US" dirty="0" smtClean="0">
                <a:solidFill>
                  <a:schemeClr val="accent4"/>
                </a:solidFill>
              </a:rPr>
              <a:t>Window</a:t>
            </a:r>
            <a:r>
              <a:rPr lang="en-US" dirty="0" smtClean="0"/>
              <a:t> features in </a:t>
            </a:r>
            <a:r>
              <a:rPr lang="en-US" dirty="0"/>
              <a:t>LOD 3</a:t>
            </a:r>
            <a:endParaRPr lang="en-US" dirty="0" smtClean="0"/>
          </a:p>
          <a:p>
            <a:pPr lvl="1"/>
            <a:r>
              <a:rPr lang="en-US" dirty="0"/>
              <a:t>Consistent with LOD 2 example</a:t>
            </a:r>
          </a:p>
          <a:p>
            <a:pPr lvl="1"/>
            <a:endParaRPr lang="en-US" dirty="0"/>
          </a:p>
        </p:txBody>
      </p:sp>
      <p:sp>
        <p:nvSpPr>
          <p:cNvPr id="38" name="Textfeld 37"/>
          <p:cNvSpPr txBox="1"/>
          <p:nvPr/>
        </p:nvSpPr>
        <p:spPr>
          <a:xfrm>
            <a:off x="8994640" y="8016663"/>
            <a:ext cx="5370547" cy="1323439"/>
          </a:xfrm>
          <a:prstGeom prst="rect">
            <a:avLst/>
          </a:prstGeom>
          <a:noFill/>
        </p:spPr>
        <p:txBody>
          <a:bodyPr wrap="square" rtlCol="0">
            <a:spAutoFit/>
          </a:bodyPr>
          <a:lstStyle/>
          <a:p>
            <a:pPr algn="ctr"/>
            <a:r>
              <a:rPr lang="en-US" sz="4000" dirty="0" err="1" smtClean="0">
                <a:solidFill>
                  <a:schemeClr val="tx1">
                    <a:lumMod val="65000"/>
                    <a:lumOff val="35000"/>
                  </a:schemeClr>
                </a:solidFill>
              </a:rPr>
              <a:t>InteriorWallSurface</a:t>
            </a:r>
            <a:r>
              <a:rPr lang="en-US" sz="4000" dirty="0" smtClean="0">
                <a:solidFill>
                  <a:schemeClr val="tx1">
                    <a:lumMod val="65000"/>
                    <a:lumOff val="35000"/>
                  </a:schemeClr>
                </a:solidFill>
              </a:rPr>
              <a:t> </a:t>
            </a:r>
            <a:br>
              <a:rPr lang="en-US" sz="4000" dirty="0" smtClean="0">
                <a:solidFill>
                  <a:schemeClr val="tx1">
                    <a:lumMod val="65000"/>
                    <a:lumOff val="35000"/>
                  </a:schemeClr>
                </a:solidFill>
              </a:rPr>
            </a:br>
            <a:r>
              <a:rPr lang="en-US" sz="4000" dirty="0" smtClean="0">
                <a:solidFill>
                  <a:schemeClr val="tx1">
                    <a:lumMod val="65000"/>
                    <a:lumOff val="35000"/>
                  </a:schemeClr>
                </a:solidFill>
              </a:rPr>
              <a:t>in LOD 3</a:t>
            </a:r>
            <a:endParaRPr lang="en-US" sz="4000" dirty="0">
              <a:solidFill>
                <a:schemeClr val="tx1">
                  <a:lumMod val="65000"/>
                  <a:lumOff val="35000"/>
                </a:schemeClr>
              </a:solidFill>
            </a:endParaRPr>
          </a:p>
        </p:txBody>
      </p:sp>
      <p:cxnSp>
        <p:nvCxnSpPr>
          <p:cNvPr id="45" name="Gerade Verbindung mit Pfeil 44"/>
          <p:cNvCxnSpPr/>
          <p:nvPr/>
        </p:nvCxnSpPr>
        <p:spPr>
          <a:xfrm flipV="1">
            <a:off x="12745296" y="6858794"/>
            <a:ext cx="1381251" cy="1003534"/>
          </a:xfrm>
          <a:prstGeom prst="straightConnector1">
            <a:avLst/>
          </a:prstGeom>
          <a:ln w="63500">
            <a:solidFill>
              <a:schemeClr val="accent2"/>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35" name="Gerade Verbindung mit Pfeil 34"/>
          <p:cNvCxnSpPr/>
          <p:nvPr/>
        </p:nvCxnSpPr>
        <p:spPr>
          <a:xfrm>
            <a:off x="5481176" y="5589212"/>
            <a:ext cx="1531406" cy="417996"/>
          </a:xfrm>
          <a:prstGeom prst="straightConnector1">
            <a:avLst/>
          </a:prstGeom>
          <a:ln w="63500">
            <a:solidFill>
              <a:schemeClr val="accent2"/>
            </a:solidFill>
            <a:tailEnd type="triangle" w="lg" len="med"/>
          </a:ln>
        </p:spPr>
        <p:style>
          <a:lnRef idx="1">
            <a:schemeClr val="accent1"/>
          </a:lnRef>
          <a:fillRef idx="0">
            <a:schemeClr val="accent1"/>
          </a:fillRef>
          <a:effectRef idx="0">
            <a:schemeClr val="accent1"/>
          </a:effectRef>
          <a:fontRef idx="minor">
            <a:schemeClr val="tx1"/>
          </a:fontRef>
        </p:style>
      </p:cxnSp>
      <p:sp>
        <p:nvSpPr>
          <p:cNvPr id="39" name="Textfeld 38"/>
          <p:cNvSpPr txBox="1"/>
          <p:nvPr/>
        </p:nvSpPr>
        <p:spPr>
          <a:xfrm>
            <a:off x="1886337" y="4508112"/>
            <a:ext cx="5370547" cy="1323439"/>
          </a:xfrm>
          <a:prstGeom prst="rect">
            <a:avLst/>
          </a:prstGeom>
          <a:noFill/>
        </p:spPr>
        <p:txBody>
          <a:bodyPr wrap="square" rtlCol="0">
            <a:spAutoFit/>
          </a:bodyPr>
          <a:lstStyle/>
          <a:p>
            <a:pPr algn="ctr"/>
            <a:r>
              <a:rPr lang="en-US" sz="4000" dirty="0" smtClean="0">
                <a:solidFill>
                  <a:schemeClr val="tx1">
                    <a:lumMod val="65000"/>
                    <a:lumOff val="35000"/>
                  </a:schemeClr>
                </a:solidFill>
              </a:rPr>
              <a:t>Building (outer shell) in LOD 3</a:t>
            </a:r>
            <a:endParaRPr lang="en-US" sz="4000" dirty="0">
              <a:solidFill>
                <a:schemeClr val="tx1">
                  <a:lumMod val="65000"/>
                  <a:lumOff val="35000"/>
                </a:schemeClr>
              </a:solidFill>
            </a:endParaRPr>
          </a:p>
        </p:txBody>
      </p:sp>
      <p:cxnSp>
        <p:nvCxnSpPr>
          <p:cNvPr id="30" name="Gerade Verbindung mit Pfeil 29"/>
          <p:cNvCxnSpPr/>
          <p:nvPr/>
        </p:nvCxnSpPr>
        <p:spPr>
          <a:xfrm flipV="1">
            <a:off x="12745296" y="6858794"/>
            <a:ext cx="970704" cy="1003534"/>
          </a:xfrm>
          <a:prstGeom prst="straightConnector1">
            <a:avLst/>
          </a:prstGeom>
          <a:ln w="63500">
            <a:solidFill>
              <a:schemeClr val="accent2"/>
            </a:solidFill>
            <a:tailEnd type="triangle" w="lg" len="med"/>
          </a:ln>
        </p:spPr>
        <p:style>
          <a:lnRef idx="1">
            <a:schemeClr val="accent1"/>
          </a:lnRef>
          <a:fillRef idx="0">
            <a:schemeClr val="accent1"/>
          </a:fillRef>
          <a:effectRef idx="0">
            <a:schemeClr val="accent1"/>
          </a:effectRef>
          <a:fontRef idx="minor">
            <a:schemeClr val="tx1"/>
          </a:fontRef>
        </p:style>
      </p:cxnSp>
      <p:sp>
        <p:nvSpPr>
          <p:cNvPr id="18" name="Textfeld 17"/>
          <p:cNvSpPr txBox="1"/>
          <p:nvPr/>
        </p:nvSpPr>
        <p:spPr>
          <a:xfrm>
            <a:off x="2115589" y="7640927"/>
            <a:ext cx="5370547" cy="707886"/>
          </a:xfrm>
          <a:prstGeom prst="rect">
            <a:avLst/>
          </a:prstGeom>
          <a:noFill/>
        </p:spPr>
        <p:txBody>
          <a:bodyPr wrap="square" rtlCol="0">
            <a:spAutoFit/>
          </a:bodyPr>
          <a:lstStyle/>
          <a:p>
            <a:pPr algn="ctr"/>
            <a:r>
              <a:rPr lang="en-US" sz="4000" dirty="0" err="1" smtClean="0">
                <a:solidFill>
                  <a:schemeClr val="tx1">
                    <a:lumMod val="65000"/>
                    <a:lumOff val="35000"/>
                  </a:schemeClr>
                </a:solidFill>
              </a:rPr>
              <a:t>WallSurface</a:t>
            </a:r>
            <a:r>
              <a:rPr lang="en-US" sz="4000" dirty="0" smtClean="0">
                <a:solidFill>
                  <a:schemeClr val="tx1">
                    <a:lumMod val="65000"/>
                    <a:lumOff val="35000"/>
                  </a:schemeClr>
                </a:solidFill>
              </a:rPr>
              <a:t> in LOD 3</a:t>
            </a:r>
            <a:endParaRPr lang="en-US" sz="4000" dirty="0">
              <a:solidFill>
                <a:schemeClr val="tx1">
                  <a:lumMod val="65000"/>
                  <a:lumOff val="35000"/>
                </a:schemeClr>
              </a:solidFill>
            </a:endParaRPr>
          </a:p>
        </p:txBody>
      </p:sp>
      <p:cxnSp>
        <p:nvCxnSpPr>
          <p:cNvPr id="19" name="Gerade Verbindung mit Pfeil 18"/>
          <p:cNvCxnSpPr/>
          <p:nvPr/>
        </p:nvCxnSpPr>
        <p:spPr>
          <a:xfrm flipV="1">
            <a:off x="6768402" y="6858794"/>
            <a:ext cx="979519" cy="674851"/>
          </a:xfrm>
          <a:prstGeom prst="straightConnector1">
            <a:avLst/>
          </a:prstGeom>
          <a:ln w="63500">
            <a:solidFill>
              <a:schemeClr val="accent2"/>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21" name="Gerade Verbindung mit Pfeil 20"/>
          <p:cNvCxnSpPr/>
          <p:nvPr/>
        </p:nvCxnSpPr>
        <p:spPr>
          <a:xfrm flipV="1">
            <a:off x="6768402" y="7055854"/>
            <a:ext cx="2039696" cy="477791"/>
          </a:xfrm>
          <a:prstGeom prst="straightConnector1">
            <a:avLst/>
          </a:prstGeom>
          <a:ln w="63500">
            <a:solidFill>
              <a:schemeClr val="accent2"/>
            </a:solidFill>
            <a:tailEnd type="triangle" w="lg" len="med"/>
          </a:ln>
        </p:spPr>
        <p:style>
          <a:lnRef idx="1">
            <a:schemeClr val="accent1"/>
          </a:lnRef>
          <a:fillRef idx="0">
            <a:schemeClr val="accent1"/>
          </a:fillRef>
          <a:effectRef idx="0">
            <a:schemeClr val="accent1"/>
          </a:effectRef>
          <a:fontRef idx="minor">
            <a:schemeClr val="tx1"/>
          </a:fontRef>
        </p:style>
      </p:cxnSp>
      <p:sp>
        <p:nvSpPr>
          <p:cNvPr id="26" name="Textfeld 25"/>
          <p:cNvSpPr txBox="1"/>
          <p:nvPr/>
        </p:nvSpPr>
        <p:spPr>
          <a:xfrm>
            <a:off x="8552699" y="3466065"/>
            <a:ext cx="5370547" cy="707886"/>
          </a:xfrm>
          <a:prstGeom prst="rect">
            <a:avLst/>
          </a:prstGeom>
          <a:noFill/>
        </p:spPr>
        <p:txBody>
          <a:bodyPr wrap="square" rtlCol="0">
            <a:spAutoFit/>
          </a:bodyPr>
          <a:lstStyle/>
          <a:p>
            <a:pPr algn="ctr"/>
            <a:r>
              <a:rPr lang="en-US" sz="4000" dirty="0" err="1" smtClean="0">
                <a:solidFill>
                  <a:schemeClr val="tx1">
                    <a:lumMod val="65000"/>
                    <a:lumOff val="35000"/>
                  </a:schemeClr>
                </a:solidFill>
              </a:rPr>
              <a:t>RoofSurface</a:t>
            </a:r>
            <a:r>
              <a:rPr lang="en-US" sz="4000" dirty="0" smtClean="0">
                <a:solidFill>
                  <a:schemeClr val="tx1">
                    <a:lumMod val="65000"/>
                    <a:lumOff val="35000"/>
                  </a:schemeClr>
                </a:solidFill>
              </a:rPr>
              <a:t> in LOD 3</a:t>
            </a:r>
            <a:endParaRPr lang="en-US" sz="4000" dirty="0">
              <a:solidFill>
                <a:schemeClr val="tx1">
                  <a:lumMod val="65000"/>
                  <a:lumOff val="35000"/>
                </a:schemeClr>
              </a:solidFill>
            </a:endParaRPr>
          </a:p>
        </p:txBody>
      </p:sp>
      <p:cxnSp>
        <p:nvCxnSpPr>
          <p:cNvPr id="27" name="Gerade Verbindung mit Pfeil 26"/>
          <p:cNvCxnSpPr/>
          <p:nvPr/>
        </p:nvCxnSpPr>
        <p:spPr>
          <a:xfrm flipH="1">
            <a:off x="9702211" y="4237034"/>
            <a:ext cx="521218" cy="777954"/>
          </a:xfrm>
          <a:prstGeom prst="straightConnector1">
            <a:avLst/>
          </a:prstGeom>
          <a:ln w="63500">
            <a:solidFill>
              <a:schemeClr val="accent2"/>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31" name="Gerade Verbindung mit Pfeil 30"/>
          <p:cNvCxnSpPr/>
          <p:nvPr/>
        </p:nvCxnSpPr>
        <p:spPr>
          <a:xfrm>
            <a:off x="10223429" y="4211750"/>
            <a:ext cx="724661" cy="828522"/>
          </a:xfrm>
          <a:prstGeom prst="straightConnector1">
            <a:avLst/>
          </a:prstGeom>
          <a:ln w="63500">
            <a:solidFill>
              <a:schemeClr val="accent2"/>
            </a:solidFill>
            <a:tailEnd type="triangle" w="lg" len="med"/>
          </a:ln>
        </p:spPr>
        <p:style>
          <a:lnRef idx="1">
            <a:schemeClr val="accent1"/>
          </a:lnRef>
          <a:fillRef idx="0">
            <a:schemeClr val="accent1"/>
          </a:fillRef>
          <a:effectRef idx="0">
            <a:schemeClr val="accent1"/>
          </a:effectRef>
          <a:fontRef idx="minor">
            <a:schemeClr val="tx1"/>
          </a:fontRef>
        </p:style>
      </p:cxnSp>
      <p:sp>
        <p:nvSpPr>
          <p:cNvPr id="28" name="Textfeld 27"/>
          <p:cNvSpPr txBox="1"/>
          <p:nvPr/>
        </p:nvSpPr>
        <p:spPr>
          <a:xfrm>
            <a:off x="14047678" y="7862328"/>
            <a:ext cx="5370547" cy="1323439"/>
          </a:xfrm>
          <a:prstGeom prst="rect">
            <a:avLst/>
          </a:prstGeom>
          <a:noFill/>
        </p:spPr>
        <p:txBody>
          <a:bodyPr wrap="square" rtlCol="0">
            <a:spAutoFit/>
          </a:bodyPr>
          <a:lstStyle/>
          <a:p>
            <a:pPr algn="ctr"/>
            <a:r>
              <a:rPr lang="en-US" sz="4000" dirty="0" err="1" smtClean="0">
                <a:solidFill>
                  <a:schemeClr val="tx1">
                    <a:lumMod val="65000"/>
                    <a:lumOff val="35000"/>
                  </a:schemeClr>
                </a:solidFill>
              </a:rPr>
              <a:t>CeilingSurface</a:t>
            </a:r>
            <a:r>
              <a:rPr lang="en-US" sz="4000" dirty="0" smtClean="0">
                <a:solidFill>
                  <a:schemeClr val="tx1">
                    <a:lumMod val="65000"/>
                    <a:lumOff val="35000"/>
                  </a:schemeClr>
                </a:solidFill>
              </a:rPr>
              <a:t> and </a:t>
            </a:r>
            <a:r>
              <a:rPr lang="en-US" sz="4000" dirty="0" err="1" smtClean="0">
                <a:solidFill>
                  <a:schemeClr val="tx1">
                    <a:lumMod val="65000"/>
                    <a:lumOff val="35000"/>
                  </a:schemeClr>
                </a:solidFill>
              </a:rPr>
              <a:t>FloorSurface</a:t>
            </a:r>
            <a:r>
              <a:rPr lang="en-US" sz="4000" dirty="0" smtClean="0">
                <a:solidFill>
                  <a:schemeClr val="tx1">
                    <a:lumMod val="65000"/>
                    <a:lumOff val="35000"/>
                  </a:schemeClr>
                </a:solidFill>
              </a:rPr>
              <a:t> in LOD 3</a:t>
            </a:r>
            <a:endParaRPr lang="en-US" sz="4000" dirty="0">
              <a:solidFill>
                <a:schemeClr val="tx1">
                  <a:lumMod val="65000"/>
                  <a:lumOff val="35000"/>
                </a:schemeClr>
              </a:solidFill>
            </a:endParaRPr>
          </a:p>
        </p:txBody>
      </p:sp>
      <p:cxnSp>
        <p:nvCxnSpPr>
          <p:cNvPr id="29" name="Gerade Verbindung mit Pfeil 28"/>
          <p:cNvCxnSpPr/>
          <p:nvPr/>
        </p:nvCxnSpPr>
        <p:spPr>
          <a:xfrm flipH="1" flipV="1">
            <a:off x="14425752" y="7196219"/>
            <a:ext cx="1186381" cy="798651"/>
          </a:xfrm>
          <a:prstGeom prst="straightConnector1">
            <a:avLst/>
          </a:prstGeom>
          <a:ln w="63500">
            <a:solidFill>
              <a:schemeClr val="accent2"/>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32" name="Gerade Verbindung mit Pfeil 31"/>
          <p:cNvCxnSpPr/>
          <p:nvPr/>
        </p:nvCxnSpPr>
        <p:spPr>
          <a:xfrm flipH="1" flipV="1">
            <a:off x="14575354" y="6858794"/>
            <a:ext cx="1036779" cy="1136076"/>
          </a:xfrm>
          <a:prstGeom prst="straightConnector1">
            <a:avLst/>
          </a:prstGeom>
          <a:ln w="63500">
            <a:solidFill>
              <a:schemeClr val="accent2"/>
            </a:solidFill>
            <a:tailEnd type="triangle" w="lg" len="med"/>
          </a:ln>
        </p:spPr>
        <p:style>
          <a:lnRef idx="1">
            <a:schemeClr val="accent1"/>
          </a:lnRef>
          <a:fillRef idx="0">
            <a:schemeClr val="accent1"/>
          </a:fillRef>
          <a:effectRef idx="0">
            <a:schemeClr val="accent1"/>
          </a:effectRef>
          <a:fontRef idx="minor">
            <a:schemeClr val="tx1"/>
          </a:fontRef>
        </p:style>
      </p:cxnSp>
      <p:sp>
        <p:nvSpPr>
          <p:cNvPr id="33" name="Textfeld 32"/>
          <p:cNvSpPr txBox="1"/>
          <p:nvPr/>
        </p:nvSpPr>
        <p:spPr>
          <a:xfrm>
            <a:off x="13353028" y="3402982"/>
            <a:ext cx="5370547" cy="707886"/>
          </a:xfrm>
          <a:prstGeom prst="rect">
            <a:avLst/>
          </a:prstGeom>
          <a:noFill/>
        </p:spPr>
        <p:txBody>
          <a:bodyPr wrap="square" rtlCol="0">
            <a:spAutoFit/>
          </a:bodyPr>
          <a:lstStyle/>
          <a:p>
            <a:pPr algn="ctr"/>
            <a:r>
              <a:rPr lang="en-US" sz="4000" dirty="0" smtClean="0">
                <a:solidFill>
                  <a:schemeClr val="tx1">
                    <a:lumMod val="65000"/>
                    <a:lumOff val="35000"/>
                  </a:schemeClr>
                </a:solidFill>
              </a:rPr>
              <a:t>Rooms in LOD 3</a:t>
            </a:r>
            <a:endParaRPr lang="en-US" sz="4000" dirty="0">
              <a:solidFill>
                <a:schemeClr val="tx1">
                  <a:lumMod val="65000"/>
                  <a:lumOff val="35000"/>
                </a:schemeClr>
              </a:solidFill>
            </a:endParaRPr>
          </a:p>
        </p:txBody>
      </p:sp>
      <p:cxnSp>
        <p:nvCxnSpPr>
          <p:cNvPr id="34" name="Gerade Verbindung mit Pfeil 33"/>
          <p:cNvCxnSpPr/>
          <p:nvPr/>
        </p:nvCxnSpPr>
        <p:spPr>
          <a:xfrm flipH="1">
            <a:off x="14246718" y="4066363"/>
            <a:ext cx="772224" cy="948625"/>
          </a:xfrm>
          <a:prstGeom prst="straightConnector1">
            <a:avLst/>
          </a:prstGeom>
          <a:ln w="63500">
            <a:solidFill>
              <a:schemeClr val="accent2"/>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37" name="Gerade Verbindung mit Pfeil 36"/>
          <p:cNvCxnSpPr/>
          <p:nvPr/>
        </p:nvCxnSpPr>
        <p:spPr>
          <a:xfrm flipH="1">
            <a:off x="14425752" y="4107515"/>
            <a:ext cx="593190" cy="1402356"/>
          </a:xfrm>
          <a:prstGeom prst="straightConnector1">
            <a:avLst/>
          </a:prstGeom>
          <a:ln w="63500">
            <a:solidFill>
              <a:schemeClr val="accent2"/>
            </a:solidFill>
            <a:tailEnd type="triangle" w="lg" len="med"/>
          </a:ln>
        </p:spPr>
        <p:style>
          <a:lnRef idx="1">
            <a:schemeClr val="accent1"/>
          </a:lnRef>
          <a:fillRef idx="0">
            <a:schemeClr val="accent1"/>
          </a:fillRef>
          <a:effectRef idx="0">
            <a:schemeClr val="accent1"/>
          </a:effectRef>
          <a:fontRef idx="minor">
            <a:schemeClr val="tx1"/>
          </a:fontRef>
        </p:style>
      </p:cxnSp>
      <p:sp>
        <p:nvSpPr>
          <p:cNvPr id="40" name="Textfeld 39"/>
          <p:cNvSpPr txBox="1"/>
          <p:nvPr/>
        </p:nvSpPr>
        <p:spPr>
          <a:xfrm>
            <a:off x="18116631" y="5126058"/>
            <a:ext cx="5370547" cy="1323439"/>
          </a:xfrm>
          <a:prstGeom prst="rect">
            <a:avLst/>
          </a:prstGeom>
          <a:noFill/>
        </p:spPr>
        <p:txBody>
          <a:bodyPr wrap="square" rtlCol="0">
            <a:spAutoFit/>
          </a:bodyPr>
          <a:lstStyle/>
          <a:p>
            <a:pPr algn="ctr"/>
            <a:r>
              <a:rPr lang="en-US" sz="4000" dirty="0" smtClean="0">
                <a:solidFill>
                  <a:schemeClr val="tx1">
                    <a:lumMod val="65000"/>
                    <a:lumOff val="35000"/>
                  </a:schemeClr>
                </a:solidFill>
              </a:rPr>
              <a:t>Doors and Windows </a:t>
            </a:r>
            <a:br>
              <a:rPr lang="en-US" sz="4000" dirty="0" smtClean="0">
                <a:solidFill>
                  <a:schemeClr val="tx1">
                    <a:lumMod val="65000"/>
                    <a:lumOff val="35000"/>
                  </a:schemeClr>
                </a:solidFill>
              </a:rPr>
            </a:br>
            <a:r>
              <a:rPr lang="en-US" sz="4000" dirty="0" smtClean="0">
                <a:solidFill>
                  <a:schemeClr val="tx1">
                    <a:lumMod val="65000"/>
                    <a:lumOff val="35000"/>
                  </a:schemeClr>
                </a:solidFill>
              </a:rPr>
              <a:t>in LOD 3</a:t>
            </a:r>
            <a:endParaRPr lang="en-US" sz="4000" dirty="0">
              <a:solidFill>
                <a:schemeClr val="tx1">
                  <a:lumMod val="65000"/>
                  <a:lumOff val="35000"/>
                </a:schemeClr>
              </a:solidFill>
            </a:endParaRPr>
          </a:p>
        </p:txBody>
      </p:sp>
      <p:cxnSp>
        <p:nvCxnSpPr>
          <p:cNvPr id="41" name="Gerade Verbindung mit Pfeil 40"/>
          <p:cNvCxnSpPr/>
          <p:nvPr/>
        </p:nvCxnSpPr>
        <p:spPr>
          <a:xfrm flipH="1" flipV="1">
            <a:off x="17432203" y="5722340"/>
            <a:ext cx="1412646" cy="192383"/>
          </a:xfrm>
          <a:prstGeom prst="straightConnector1">
            <a:avLst/>
          </a:prstGeom>
          <a:ln w="63500">
            <a:solidFill>
              <a:schemeClr val="accent2"/>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43" name="Gerade Verbindung mit Pfeil 42"/>
          <p:cNvCxnSpPr/>
          <p:nvPr/>
        </p:nvCxnSpPr>
        <p:spPr>
          <a:xfrm flipH="1">
            <a:off x="15612133" y="5914723"/>
            <a:ext cx="3232717" cy="944071"/>
          </a:xfrm>
          <a:prstGeom prst="straightConnector1">
            <a:avLst/>
          </a:prstGeom>
          <a:ln w="63500">
            <a:solidFill>
              <a:schemeClr val="accent2"/>
            </a:solidFill>
            <a:tailEnd type="triangle" w="lg" len="med"/>
          </a:ln>
        </p:spPr>
        <p:style>
          <a:lnRef idx="1">
            <a:schemeClr val="accent1"/>
          </a:lnRef>
          <a:fillRef idx="0">
            <a:schemeClr val="accent1"/>
          </a:fillRef>
          <a:effectRef idx="0">
            <a:schemeClr val="accent1"/>
          </a:effectRef>
          <a:fontRef idx="minor">
            <a:schemeClr val="tx1"/>
          </a:fontRef>
        </p:style>
      </p:cxnSp>
      <p:sp>
        <p:nvSpPr>
          <p:cNvPr id="46" name="Rechteck 45"/>
          <p:cNvSpPr/>
          <p:nvPr/>
        </p:nvSpPr>
        <p:spPr>
          <a:xfrm>
            <a:off x="0" y="2048256"/>
            <a:ext cx="1524000" cy="10479024"/>
          </a:xfrm>
          <a:prstGeom prst="rect">
            <a:avLst/>
          </a:prstGeom>
          <a:solidFill>
            <a:schemeClr val="accent6">
              <a:lumMod val="20000"/>
              <a:lumOff val="8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8000" b="1" dirty="0">
                <a:solidFill>
                  <a:srgbClr val="A8C02D"/>
                </a:solidFill>
                <a:ea typeface="+mj-ea"/>
                <a:cs typeface="+mj-cs"/>
              </a:rPr>
              <a:t>Our</a:t>
            </a:r>
            <a:r>
              <a:rPr lang="en-US" sz="8000" dirty="0">
                <a:solidFill>
                  <a:schemeClr val="tx1">
                    <a:lumMod val="50000"/>
                    <a:lumOff val="50000"/>
                  </a:schemeClr>
                </a:solidFill>
              </a:rPr>
              <a:t> </a:t>
            </a:r>
            <a:r>
              <a:rPr lang="en-US" sz="8000" b="1" dirty="0">
                <a:solidFill>
                  <a:srgbClr val="A8C02D"/>
                </a:solidFill>
                <a:ea typeface="+mj-ea"/>
                <a:cs typeface="+mj-cs"/>
              </a:rPr>
              <a:t>proposal</a:t>
            </a:r>
          </a:p>
        </p:txBody>
      </p:sp>
    </p:spTree>
    <p:extLst>
      <p:ext uri="{BB962C8B-B14F-4D97-AF65-F5344CB8AC3E}">
        <p14:creationId xmlns:p14="http://schemas.microsoft.com/office/powerpoint/2010/main" val="4232830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1"/>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39" grpId="0"/>
      <p:bldP spid="18" grpId="0"/>
      <p:bldP spid="26" grpId="0"/>
      <p:bldP spid="28" grpId="0"/>
      <p:bldP spid="33" grpId="0"/>
      <p:bldP spid="40"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a:xfrm>
            <a:off x="1676509" y="9767474"/>
            <a:ext cx="21032570" cy="2587883"/>
          </a:xfrm>
        </p:spPr>
        <p:txBody>
          <a:bodyPr>
            <a:normAutofit/>
          </a:bodyPr>
          <a:lstStyle/>
          <a:p>
            <a:r>
              <a:rPr lang="en-US" b="1" dirty="0" smtClean="0">
                <a:solidFill>
                  <a:schemeClr val="accent4"/>
                </a:solidFill>
              </a:rPr>
              <a:t>Complex</a:t>
            </a:r>
            <a:r>
              <a:rPr lang="en-US" dirty="0" smtClean="0"/>
              <a:t> to explain, to understand and to implement</a:t>
            </a:r>
          </a:p>
          <a:p>
            <a:r>
              <a:rPr lang="en-US" dirty="0" smtClean="0"/>
              <a:t>Not required in our proposal</a:t>
            </a:r>
          </a:p>
          <a:p>
            <a:pPr lvl="1"/>
            <a:r>
              <a:rPr lang="en-US" dirty="0" smtClean="0"/>
              <a:t>If you want to restrict the model, simply go ahead and define a profile</a:t>
            </a:r>
            <a:endParaRPr lang="en-US" dirty="0"/>
          </a:p>
        </p:txBody>
      </p:sp>
      <p:sp>
        <p:nvSpPr>
          <p:cNvPr id="3" name="Titel 2"/>
          <p:cNvSpPr>
            <a:spLocks noGrp="1"/>
          </p:cNvSpPr>
          <p:nvPr>
            <p:ph type="title"/>
          </p:nvPr>
        </p:nvSpPr>
        <p:spPr/>
        <p:txBody>
          <a:bodyPr/>
          <a:lstStyle/>
          <a:p>
            <a:r>
              <a:rPr lang="en-US" dirty="0" smtClean="0"/>
              <a:t>SIG3D LOD matrixes and usage restrictions</a:t>
            </a:r>
            <a:endParaRPr lang="en-US" dirty="0"/>
          </a:p>
        </p:txBody>
      </p:sp>
      <p:sp>
        <p:nvSpPr>
          <p:cNvPr id="4" name="Foliennummernplatzhalter 3"/>
          <p:cNvSpPr>
            <a:spLocks noGrp="1"/>
          </p:cNvSpPr>
          <p:nvPr>
            <p:ph type="sldNum" sz="quarter" idx="12"/>
          </p:nvPr>
        </p:nvSpPr>
        <p:spPr/>
        <p:txBody>
          <a:bodyPr/>
          <a:lstStyle/>
          <a:p>
            <a:fld id="{AC1DDCB9-F0E3-4746-84F2-95D2A8F7600E}" type="slidenum">
              <a:rPr lang="de-DE" smtClean="0"/>
              <a:pPr/>
              <a:t>38</a:t>
            </a:fld>
            <a:endParaRPr lang="de-DE" dirty="0"/>
          </a:p>
        </p:txBody>
      </p:sp>
      <p:sp>
        <p:nvSpPr>
          <p:cNvPr id="5" name="Fußzeilenplatzhalter 4"/>
          <p:cNvSpPr>
            <a:spLocks noGrp="1"/>
          </p:cNvSpPr>
          <p:nvPr>
            <p:ph type="ftr" sz="quarter" idx="11"/>
          </p:nvPr>
        </p:nvSpPr>
        <p:spPr/>
        <p:txBody>
          <a:bodyPr/>
          <a:lstStyle/>
          <a:p>
            <a:r>
              <a:rPr lang="en-US" smtClean="0"/>
              <a:t>C. Nagel: Revision of the CityGML LOD concept</a:t>
            </a:r>
            <a:endParaRPr lang="de-DE" dirty="0"/>
          </a:p>
        </p:txBody>
      </p:sp>
      <p:pic>
        <p:nvPicPr>
          <p:cNvPr id="6" name="Grafik 5"/>
          <p:cNvPicPr>
            <a:picLocks noChangeAspect="1"/>
          </p:cNvPicPr>
          <p:nvPr/>
        </p:nvPicPr>
        <p:blipFill>
          <a:blip r:embed="rId2">
            <a:grayscl/>
          </a:blip>
          <a:stretch>
            <a:fillRect/>
          </a:stretch>
        </p:blipFill>
        <p:spPr>
          <a:xfrm>
            <a:off x="2456080" y="4023010"/>
            <a:ext cx="10467975" cy="4248150"/>
          </a:xfrm>
          <a:prstGeom prst="rect">
            <a:avLst/>
          </a:prstGeom>
        </p:spPr>
      </p:pic>
      <p:pic>
        <p:nvPicPr>
          <p:cNvPr id="7" name="Grafik 6"/>
          <p:cNvPicPr>
            <a:picLocks noChangeAspect="1"/>
          </p:cNvPicPr>
          <p:nvPr/>
        </p:nvPicPr>
        <p:blipFill>
          <a:blip r:embed="rId3">
            <a:grayscl/>
          </a:blip>
          <a:stretch>
            <a:fillRect/>
          </a:stretch>
        </p:blipFill>
        <p:spPr>
          <a:xfrm>
            <a:off x="13856493" y="2239321"/>
            <a:ext cx="7543800" cy="7124700"/>
          </a:xfrm>
          <a:prstGeom prst="rect">
            <a:avLst/>
          </a:prstGeom>
        </p:spPr>
      </p:pic>
      <p:cxnSp>
        <p:nvCxnSpPr>
          <p:cNvPr id="9" name="Gerader Verbinder 8"/>
          <p:cNvCxnSpPr/>
          <p:nvPr/>
        </p:nvCxnSpPr>
        <p:spPr>
          <a:xfrm>
            <a:off x="2649894" y="3732245"/>
            <a:ext cx="10543592" cy="4833257"/>
          </a:xfrm>
          <a:prstGeom prst="line">
            <a:avLst/>
          </a:prstGeom>
          <a:ln w="1016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Gerader Verbinder 10"/>
          <p:cNvCxnSpPr/>
          <p:nvPr/>
        </p:nvCxnSpPr>
        <p:spPr>
          <a:xfrm flipV="1">
            <a:off x="2649894" y="3601617"/>
            <a:ext cx="10543592" cy="4963885"/>
          </a:xfrm>
          <a:prstGeom prst="line">
            <a:avLst/>
          </a:prstGeom>
          <a:ln w="1016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Gerader Verbinder 13"/>
          <p:cNvCxnSpPr/>
          <p:nvPr/>
        </p:nvCxnSpPr>
        <p:spPr>
          <a:xfrm>
            <a:off x="13856493" y="2239321"/>
            <a:ext cx="7734544" cy="7315226"/>
          </a:xfrm>
          <a:prstGeom prst="line">
            <a:avLst/>
          </a:prstGeom>
          <a:ln w="1016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Gerader Verbinder 14"/>
          <p:cNvCxnSpPr/>
          <p:nvPr/>
        </p:nvCxnSpPr>
        <p:spPr>
          <a:xfrm flipV="1">
            <a:off x="13856493" y="2239321"/>
            <a:ext cx="7543800" cy="7315226"/>
          </a:xfrm>
          <a:prstGeom prst="line">
            <a:avLst/>
          </a:prstGeom>
          <a:ln w="1016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00369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normAutofit fontScale="92500" lnSpcReduction="10000"/>
          </a:bodyPr>
          <a:lstStyle/>
          <a:p>
            <a:r>
              <a:rPr lang="en-US" dirty="0" smtClean="0"/>
              <a:t>LOD is defined at different levels</a:t>
            </a:r>
          </a:p>
          <a:p>
            <a:pPr lvl="1"/>
            <a:r>
              <a:rPr lang="en-US" dirty="0" smtClean="0"/>
              <a:t>When talking about a “building”, the SIG3D proposal always refers to a </a:t>
            </a:r>
            <a:r>
              <a:rPr lang="en-US" i="1" dirty="0" smtClean="0"/>
              <a:t>composed feature </a:t>
            </a:r>
            <a:r>
              <a:rPr lang="en-US" dirty="0" smtClean="0"/>
              <a:t>consisting of nested features such as boundary surfaces, windows, doors, rooms, etc. – but the SIG3D proposal never refers to the </a:t>
            </a:r>
            <a:r>
              <a:rPr lang="en-US" dirty="0" smtClean="0">
                <a:solidFill>
                  <a:schemeClr val="accent4"/>
                </a:solidFill>
              </a:rPr>
              <a:t>Building</a:t>
            </a:r>
            <a:r>
              <a:rPr lang="en-US" dirty="0" smtClean="0"/>
              <a:t> feature type itself</a:t>
            </a:r>
          </a:p>
          <a:p>
            <a:pPr lvl="1"/>
            <a:r>
              <a:rPr lang="en-US" dirty="0" smtClean="0"/>
              <a:t>The LOD definition for a </a:t>
            </a:r>
            <a:r>
              <a:rPr lang="en-US" i="1" dirty="0"/>
              <a:t>composed feature </a:t>
            </a:r>
            <a:r>
              <a:rPr lang="en-US" dirty="0" smtClean="0"/>
              <a:t>such as a “building” then involves geometric and semantic aspects (e.g. “Lod2.2(S2.2)”) as well as usage restriction matrixes that mainly affect the nested feature types</a:t>
            </a:r>
          </a:p>
          <a:p>
            <a:pPr lvl="1"/>
            <a:r>
              <a:rPr lang="en-US" dirty="0" smtClean="0"/>
              <a:t>Other feature types such as </a:t>
            </a:r>
            <a:r>
              <a:rPr lang="en-US" dirty="0" err="1" smtClean="0">
                <a:solidFill>
                  <a:schemeClr val="accent4"/>
                </a:solidFill>
              </a:rPr>
              <a:t>AbstractBoundarySurface</a:t>
            </a:r>
            <a:r>
              <a:rPr lang="en-US" dirty="0" smtClean="0"/>
              <a:t>, </a:t>
            </a:r>
            <a:r>
              <a:rPr lang="en-US" dirty="0" smtClean="0">
                <a:solidFill>
                  <a:schemeClr val="accent4"/>
                </a:solidFill>
              </a:rPr>
              <a:t>Room</a:t>
            </a:r>
            <a:r>
              <a:rPr lang="en-US" dirty="0" smtClean="0"/>
              <a:t>, </a:t>
            </a:r>
            <a:r>
              <a:rPr lang="en-US" dirty="0" err="1" smtClean="0">
                <a:solidFill>
                  <a:schemeClr val="accent4"/>
                </a:solidFill>
              </a:rPr>
              <a:t>BuildingInstallation</a:t>
            </a:r>
            <a:r>
              <a:rPr lang="en-US" dirty="0" smtClean="0"/>
              <a:t>, etc. are considered to be </a:t>
            </a:r>
            <a:r>
              <a:rPr lang="en-US" i="1" dirty="0" smtClean="0"/>
              <a:t>secondary features </a:t>
            </a:r>
            <a:r>
              <a:rPr lang="en-US" dirty="0" smtClean="0"/>
              <a:t>– their LOD is only defined geometrically (no semantic aspects, no usage restriction matrixes)</a:t>
            </a:r>
          </a:p>
          <a:p>
            <a:pPr lvl="1"/>
            <a:r>
              <a:rPr lang="en-US" dirty="0" smtClean="0">
                <a:solidFill>
                  <a:schemeClr val="accent4"/>
                </a:solidFill>
              </a:rPr>
              <a:t>However</a:t>
            </a:r>
            <a:r>
              <a:rPr lang="en-US" dirty="0" smtClean="0"/>
              <a:t>, also </a:t>
            </a:r>
            <a:r>
              <a:rPr lang="en-US" dirty="0"/>
              <a:t>boundary surfaces, rooms, building </a:t>
            </a:r>
            <a:r>
              <a:rPr lang="en-US" dirty="0" smtClean="0"/>
              <a:t>installations can have nested features and hence are </a:t>
            </a:r>
            <a:r>
              <a:rPr lang="en-US" i="1" dirty="0" smtClean="0"/>
              <a:t>composed features</a:t>
            </a:r>
            <a:r>
              <a:rPr lang="en-US" dirty="0" smtClean="0"/>
              <a:t>! </a:t>
            </a:r>
          </a:p>
          <a:p>
            <a:r>
              <a:rPr lang="en-US" dirty="0" smtClean="0"/>
              <a:t>For this reason, the SIG3D proposal is </a:t>
            </a:r>
            <a:r>
              <a:rPr lang="en-US" dirty="0" smtClean="0">
                <a:solidFill>
                  <a:schemeClr val="accent4"/>
                </a:solidFill>
              </a:rPr>
              <a:t>inconsistent</a:t>
            </a:r>
            <a:endParaRPr lang="en-US" dirty="0" smtClean="0"/>
          </a:p>
          <a:p>
            <a:r>
              <a:rPr lang="en-US" dirty="0" smtClean="0"/>
              <a:t>This also makes the proposal </a:t>
            </a:r>
            <a:r>
              <a:rPr lang="en-US" dirty="0" smtClean="0">
                <a:solidFill>
                  <a:schemeClr val="accent4"/>
                </a:solidFill>
              </a:rPr>
              <a:t>complex</a:t>
            </a:r>
            <a:r>
              <a:rPr lang="en-US" dirty="0" smtClean="0"/>
              <a:t> and </a:t>
            </a:r>
            <a:r>
              <a:rPr lang="en-US" dirty="0" smtClean="0">
                <a:solidFill>
                  <a:schemeClr val="accent4"/>
                </a:solidFill>
              </a:rPr>
              <a:t>hard to understand</a:t>
            </a:r>
            <a:r>
              <a:rPr lang="en-US" dirty="0" smtClean="0"/>
              <a:t/>
            </a:r>
            <a:br>
              <a:rPr lang="en-US" dirty="0" smtClean="0"/>
            </a:br>
            <a:endParaRPr lang="en-US" dirty="0" smtClean="0"/>
          </a:p>
          <a:p>
            <a:r>
              <a:rPr lang="en-US" b="1" dirty="0" smtClean="0">
                <a:solidFill>
                  <a:srgbClr val="A8C02D"/>
                </a:solidFill>
              </a:rPr>
              <a:t>In our proposal, LOD is consistently defined on the level of feature types</a:t>
            </a:r>
          </a:p>
          <a:p>
            <a:endParaRPr lang="en-US" dirty="0"/>
          </a:p>
        </p:txBody>
      </p:sp>
      <p:sp>
        <p:nvSpPr>
          <p:cNvPr id="3" name="Titel 2"/>
          <p:cNvSpPr>
            <a:spLocks noGrp="1"/>
          </p:cNvSpPr>
          <p:nvPr>
            <p:ph type="title"/>
          </p:nvPr>
        </p:nvSpPr>
        <p:spPr/>
        <p:txBody>
          <a:bodyPr/>
          <a:lstStyle/>
          <a:p>
            <a:r>
              <a:rPr lang="en-US" dirty="0" smtClean="0"/>
              <a:t>Issues in SIG3D proposal (I)</a:t>
            </a:r>
            <a:endParaRPr lang="en-US" dirty="0"/>
          </a:p>
        </p:txBody>
      </p:sp>
      <p:sp>
        <p:nvSpPr>
          <p:cNvPr id="4" name="Foliennummernplatzhalter 3"/>
          <p:cNvSpPr>
            <a:spLocks noGrp="1"/>
          </p:cNvSpPr>
          <p:nvPr>
            <p:ph type="sldNum" sz="quarter" idx="12"/>
          </p:nvPr>
        </p:nvSpPr>
        <p:spPr/>
        <p:txBody>
          <a:bodyPr/>
          <a:lstStyle/>
          <a:p>
            <a:fld id="{AC1DDCB9-F0E3-4746-84F2-95D2A8F7600E}" type="slidenum">
              <a:rPr lang="de-DE" smtClean="0"/>
              <a:pPr/>
              <a:t>39</a:t>
            </a:fld>
            <a:endParaRPr lang="de-DE" dirty="0"/>
          </a:p>
        </p:txBody>
      </p:sp>
      <p:sp>
        <p:nvSpPr>
          <p:cNvPr id="5" name="Fußzeilenplatzhalter 4"/>
          <p:cNvSpPr>
            <a:spLocks noGrp="1"/>
          </p:cNvSpPr>
          <p:nvPr>
            <p:ph type="ftr" sz="quarter" idx="11"/>
          </p:nvPr>
        </p:nvSpPr>
        <p:spPr/>
        <p:txBody>
          <a:bodyPr/>
          <a:lstStyle/>
          <a:p>
            <a:r>
              <a:rPr lang="en-US" smtClean="0"/>
              <a:t>C. Nagel: Revision of the CityGML LOD concept</a:t>
            </a:r>
            <a:endParaRPr lang="de-DE" dirty="0"/>
          </a:p>
        </p:txBody>
      </p:sp>
    </p:spTree>
    <p:extLst>
      <p:ext uri="{BB962C8B-B14F-4D97-AF65-F5344CB8AC3E}">
        <p14:creationId xmlns:p14="http://schemas.microsoft.com/office/powerpoint/2010/main" val="192729768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a:xfrm>
            <a:off x="1676508" y="7755466"/>
            <a:ext cx="21256643" cy="4599889"/>
          </a:xfrm>
        </p:spPr>
        <p:txBody>
          <a:bodyPr>
            <a:normAutofit/>
          </a:bodyPr>
          <a:lstStyle/>
          <a:p>
            <a:r>
              <a:rPr lang="en-US" dirty="0" smtClean="0"/>
              <a:t>Each city object has a spatial representation in every LOD</a:t>
            </a:r>
          </a:p>
          <a:p>
            <a:pPr lvl="1"/>
            <a:r>
              <a:rPr lang="en-US" b="1" dirty="0" smtClean="0">
                <a:solidFill>
                  <a:srgbClr val="A8C02D"/>
                </a:solidFill>
              </a:rPr>
              <a:t>Note: </a:t>
            </a:r>
            <a:r>
              <a:rPr lang="en-US" dirty="0" smtClean="0"/>
              <a:t>LOD is modelled </a:t>
            </a:r>
            <a:r>
              <a:rPr lang="en-US" dirty="0" smtClean="0">
                <a:solidFill>
                  <a:schemeClr val="accent4"/>
                </a:solidFill>
              </a:rPr>
              <a:t>explicitly</a:t>
            </a:r>
            <a:r>
              <a:rPr lang="en-US" dirty="0" smtClean="0"/>
              <a:t> as association qualifier (alternative ways are possible as well)</a:t>
            </a:r>
          </a:p>
          <a:p>
            <a:r>
              <a:rPr lang="en-US" dirty="0" smtClean="0"/>
              <a:t>The geometry types per LOD are refined for every sub-feature (see next slides)</a:t>
            </a:r>
          </a:p>
          <a:p>
            <a:r>
              <a:rPr lang="en-US" dirty="0" smtClean="0"/>
              <a:t>Simple and consistent</a:t>
            </a:r>
          </a:p>
          <a:p>
            <a:pPr lvl="1"/>
            <a:r>
              <a:rPr lang="en-US" b="1" dirty="0" smtClean="0">
                <a:solidFill>
                  <a:srgbClr val="A8C02D"/>
                </a:solidFill>
              </a:rPr>
              <a:t>And: </a:t>
            </a:r>
            <a:r>
              <a:rPr lang="en-US" dirty="0" smtClean="0"/>
              <a:t>As close as possible to CityGML 2.0</a:t>
            </a:r>
            <a:endParaRPr lang="en-US" dirty="0"/>
          </a:p>
        </p:txBody>
      </p:sp>
      <p:sp>
        <p:nvSpPr>
          <p:cNvPr id="3" name="Titel 2"/>
          <p:cNvSpPr>
            <a:spLocks noGrp="1"/>
          </p:cNvSpPr>
          <p:nvPr>
            <p:ph type="title"/>
          </p:nvPr>
        </p:nvSpPr>
        <p:spPr/>
        <p:txBody>
          <a:bodyPr/>
          <a:lstStyle/>
          <a:p>
            <a:r>
              <a:rPr lang="en-US" sz="6600" dirty="0" smtClean="0"/>
              <a:t>Realization in UML (first draft…)</a:t>
            </a:r>
            <a:endParaRPr lang="en-US" sz="6600" dirty="0"/>
          </a:p>
        </p:txBody>
      </p:sp>
      <p:sp>
        <p:nvSpPr>
          <p:cNvPr id="4" name="Foliennummernplatzhalter 3"/>
          <p:cNvSpPr>
            <a:spLocks noGrp="1"/>
          </p:cNvSpPr>
          <p:nvPr>
            <p:ph type="sldNum" sz="quarter" idx="12"/>
          </p:nvPr>
        </p:nvSpPr>
        <p:spPr/>
        <p:txBody>
          <a:bodyPr/>
          <a:lstStyle/>
          <a:p>
            <a:fld id="{AC1DDCB9-F0E3-4746-84F2-95D2A8F7600E}" type="slidenum">
              <a:rPr lang="de-DE" smtClean="0"/>
              <a:pPr/>
              <a:t>4</a:t>
            </a:fld>
            <a:endParaRPr lang="de-DE" dirty="0"/>
          </a:p>
        </p:txBody>
      </p:sp>
      <p:sp>
        <p:nvSpPr>
          <p:cNvPr id="5" name="Fußzeilenplatzhalter 4"/>
          <p:cNvSpPr>
            <a:spLocks noGrp="1"/>
          </p:cNvSpPr>
          <p:nvPr>
            <p:ph type="ftr" sz="quarter" idx="11"/>
          </p:nvPr>
        </p:nvSpPr>
        <p:spPr/>
        <p:txBody>
          <a:bodyPr/>
          <a:lstStyle/>
          <a:p>
            <a:r>
              <a:rPr lang="en-US" smtClean="0"/>
              <a:t>C. Nagel: Revision of the CityGML LOD concept</a:t>
            </a:r>
            <a:endParaRPr lang="de-DE" dirty="0"/>
          </a:p>
        </p:txBody>
      </p:sp>
      <p:pic>
        <p:nvPicPr>
          <p:cNvPr id="7" name="Grafik 6"/>
          <p:cNvPicPr>
            <a:picLocks noChangeAspect="1"/>
          </p:cNvPicPr>
          <p:nvPr/>
        </p:nvPicPr>
        <p:blipFill rotWithShape="1">
          <a:blip r:embed="rId2">
            <a:extLst>
              <a:ext uri="{28A0092B-C50C-407E-A947-70E740481C1C}">
                <a14:useLocalDpi xmlns:a14="http://schemas.microsoft.com/office/drawing/2010/main" val="0"/>
              </a:ext>
            </a:extLst>
          </a:blip>
          <a:srcRect l="4297" t="22846" r="4039" b="15308"/>
          <a:stretch/>
        </p:blipFill>
        <p:spPr>
          <a:xfrm>
            <a:off x="3484350" y="2827866"/>
            <a:ext cx="17416888" cy="3302001"/>
          </a:xfrm>
          <a:prstGeom prst="rect">
            <a:avLst/>
          </a:prstGeom>
        </p:spPr>
      </p:pic>
    </p:spTree>
    <p:extLst>
      <p:ext uri="{BB962C8B-B14F-4D97-AF65-F5344CB8AC3E}">
        <p14:creationId xmlns:p14="http://schemas.microsoft.com/office/powerpoint/2010/main" val="81039377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normAutofit fontScale="92500"/>
          </a:bodyPr>
          <a:lstStyle/>
          <a:p>
            <a:r>
              <a:rPr lang="en-US" dirty="0">
                <a:solidFill>
                  <a:schemeClr val="accent4"/>
                </a:solidFill>
              </a:rPr>
              <a:t>S</a:t>
            </a:r>
            <a:r>
              <a:rPr lang="en-US" dirty="0" smtClean="0">
                <a:solidFill>
                  <a:schemeClr val="accent4"/>
                </a:solidFill>
              </a:rPr>
              <a:t>emantic LOD label</a:t>
            </a:r>
            <a:endParaRPr lang="en-US" dirty="0" smtClean="0"/>
          </a:p>
          <a:p>
            <a:pPr lvl="1"/>
            <a:r>
              <a:rPr lang="en-US" dirty="0" smtClean="0"/>
              <a:t>A “semantic LOD label” is used to denote the semantic richness of a </a:t>
            </a:r>
            <a:r>
              <a:rPr lang="en-US" i="1" dirty="0" smtClean="0"/>
              <a:t>composed feature</a:t>
            </a:r>
          </a:p>
          <a:p>
            <a:pPr lvl="1"/>
            <a:r>
              <a:rPr lang="en-US" dirty="0" smtClean="0"/>
              <a:t>This label </a:t>
            </a:r>
            <a:r>
              <a:rPr lang="en-US" dirty="0"/>
              <a:t>only </a:t>
            </a:r>
            <a:r>
              <a:rPr lang="en-US" dirty="0" smtClean="0"/>
              <a:t>follows from the nested feature types contained in a composed feature</a:t>
            </a:r>
          </a:p>
          <a:p>
            <a:pPr lvl="1"/>
            <a:r>
              <a:rPr lang="en-US" b="1" dirty="0" smtClean="0">
                <a:solidFill>
                  <a:schemeClr val="accent4"/>
                </a:solidFill>
              </a:rPr>
              <a:t>BUT: </a:t>
            </a:r>
            <a:r>
              <a:rPr lang="en-US" dirty="0" smtClean="0"/>
              <a:t>We </a:t>
            </a:r>
            <a:r>
              <a:rPr lang="en-US" dirty="0"/>
              <a:t>get the </a:t>
            </a:r>
            <a:r>
              <a:rPr lang="en-US" dirty="0">
                <a:solidFill>
                  <a:schemeClr val="accent4"/>
                </a:solidFill>
              </a:rPr>
              <a:t>same information </a:t>
            </a:r>
            <a:r>
              <a:rPr lang="en-US" dirty="0"/>
              <a:t>b</a:t>
            </a:r>
            <a:r>
              <a:rPr lang="en-US" dirty="0" smtClean="0"/>
              <a:t>y simply evaluating the nested feature types at run-time</a:t>
            </a:r>
          </a:p>
          <a:p>
            <a:r>
              <a:rPr lang="en-US" dirty="0" smtClean="0"/>
              <a:t>The semantic LOD label is used as </a:t>
            </a:r>
            <a:r>
              <a:rPr lang="en-US" dirty="0" smtClean="0">
                <a:solidFill>
                  <a:schemeClr val="accent4"/>
                </a:solidFill>
              </a:rPr>
              <a:t>static attribute</a:t>
            </a:r>
          </a:p>
          <a:p>
            <a:pPr lvl="1"/>
            <a:r>
              <a:rPr lang="en-US" dirty="0" smtClean="0"/>
              <a:t>The label is only correct if the feature is not changed after having set the label</a:t>
            </a:r>
          </a:p>
          <a:p>
            <a:pPr lvl="1"/>
            <a:r>
              <a:rPr lang="en-US" dirty="0" smtClean="0"/>
              <a:t>However, features are subject to change in practice: doors, windows, installations, boundary surfaces, etc. may be deleted from or added to a building over time – the </a:t>
            </a:r>
            <a:r>
              <a:rPr lang="en-US" dirty="0" smtClean="0">
                <a:solidFill>
                  <a:schemeClr val="accent4"/>
                </a:solidFill>
              </a:rPr>
              <a:t>semantic richness is dynamic</a:t>
            </a:r>
          </a:p>
          <a:p>
            <a:pPr lvl="1"/>
            <a:r>
              <a:rPr lang="en-US" dirty="0" smtClean="0"/>
              <a:t>The SIG3D does not provide any specification on who, how or when to update the label – how to implement software against this proposal?</a:t>
            </a:r>
          </a:p>
          <a:p>
            <a:pPr lvl="1"/>
            <a:r>
              <a:rPr lang="en-US" b="1" dirty="0" smtClean="0">
                <a:solidFill>
                  <a:schemeClr val="accent4"/>
                </a:solidFill>
              </a:rPr>
              <a:t>BUT: </a:t>
            </a:r>
            <a:r>
              <a:rPr lang="en-US" dirty="0" smtClean="0"/>
              <a:t>If you simply evaluate the feature after the changes, you will always have an up-to-date understanding of its semantic richness </a:t>
            </a:r>
            <a:r>
              <a:rPr lang="en-US" dirty="0" smtClean="0">
                <a:sym typeface="Wingdings" panose="05000000000000000000" pitchFamily="2" charset="2"/>
              </a:rPr>
              <a:t/>
            </a:r>
            <a:br>
              <a:rPr lang="en-US" dirty="0" smtClean="0">
                <a:sym typeface="Wingdings" panose="05000000000000000000" pitchFamily="2" charset="2"/>
              </a:rPr>
            </a:br>
            <a:endParaRPr lang="en-US" dirty="0" smtClean="0">
              <a:sym typeface="Wingdings" panose="05000000000000000000" pitchFamily="2" charset="2"/>
            </a:endParaRPr>
          </a:p>
          <a:p>
            <a:r>
              <a:rPr lang="en-US" b="1" dirty="0" smtClean="0">
                <a:solidFill>
                  <a:srgbClr val="A8C02D"/>
                </a:solidFill>
              </a:rPr>
              <a:t>That’s why we do not use a semantic label </a:t>
            </a:r>
            <a:r>
              <a:rPr lang="en-US" b="1" dirty="0" smtClean="0">
                <a:solidFill>
                  <a:srgbClr val="A8C02D"/>
                </a:solidFill>
                <a:sym typeface="Wingdings" panose="05000000000000000000" pitchFamily="2" charset="2"/>
              </a:rPr>
              <a:t> simply evaluate the feature types</a:t>
            </a:r>
            <a:endParaRPr lang="en-US" b="1" dirty="0">
              <a:solidFill>
                <a:srgbClr val="A8C02D"/>
              </a:solidFill>
            </a:endParaRPr>
          </a:p>
        </p:txBody>
      </p:sp>
      <p:sp>
        <p:nvSpPr>
          <p:cNvPr id="3" name="Titel 2"/>
          <p:cNvSpPr>
            <a:spLocks noGrp="1"/>
          </p:cNvSpPr>
          <p:nvPr>
            <p:ph type="title"/>
          </p:nvPr>
        </p:nvSpPr>
        <p:spPr/>
        <p:txBody>
          <a:bodyPr/>
          <a:lstStyle/>
          <a:p>
            <a:r>
              <a:rPr lang="en-US" dirty="0"/>
              <a:t>Issues in SIG3D proposal </a:t>
            </a:r>
            <a:r>
              <a:rPr lang="en-US" dirty="0" smtClean="0"/>
              <a:t>(II</a:t>
            </a:r>
            <a:r>
              <a:rPr lang="en-US" dirty="0"/>
              <a:t>)</a:t>
            </a:r>
          </a:p>
        </p:txBody>
      </p:sp>
      <p:sp>
        <p:nvSpPr>
          <p:cNvPr id="4" name="Foliennummernplatzhalter 3"/>
          <p:cNvSpPr>
            <a:spLocks noGrp="1"/>
          </p:cNvSpPr>
          <p:nvPr>
            <p:ph type="sldNum" sz="quarter" idx="12"/>
          </p:nvPr>
        </p:nvSpPr>
        <p:spPr/>
        <p:txBody>
          <a:bodyPr/>
          <a:lstStyle/>
          <a:p>
            <a:fld id="{AC1DDCB9-F0E3-4746-84F2-95D2A8F7600E}" type="slidenum">
              <a:rPr lang="de-DE" smtClean="0"/>
              <a:pPr/>
              <a:t>40</a:t>
            </a:fld>
            <a:endParaRPr lang="de-DE" dirty="0"/>
          </a:p>
        </p:txBody>
      </p:sp>
      <p:sp>
        <p:nvSpPr>
          <p:cNvPr id="5" name="Fußzeilenplatzhalter 4"/>
          <p:cNvSpPr>
            <a:spLocks noGrp="1"/>
          </p:cNvSpPr>
          <p:nvPr>
            <p:ph type="ftr" sz="quarter" idx="11"/>
          </p:nvPr>
        </p:nvSpPr>
        <p:spPr/>
        <p:txBody>
          <a:bodyPr/>
          <a:lstStyle/>
          <a:p>
            <a:r>
              <a:rPr lang="en-US" smtClean="0"/>
              <a:t>C. Nagel: Revision of the CityGML LOD concept</a:t>
            </a:r>
            <a:endParaRPr lang="de-DE" dirty="0"/>
          </a:p>
        </p:txBody>
      </p:sp>
    </p:spTree>
    <p:extLst>
      <p:ext uri="{BB962C8B-B14F-4D97-AF65-F5344CB8AC3E}">
        <p14:creationId xmlns:p14="http://schemas.microsoft.com/office/powerpoint/2010/main" val="174556857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a:xfrm>
            <a:off x="1676509" y="2290126"/>
            <a:ext cx="21166558" cy="10237154"/>
          </a:xfrm>
        </p:spPr>
        <p:txBody>
          <a:bodyPr>
            <a:normAutofit fontScale="92500" lnSpcReduction="10000"/>
          </a:bodyPr>
          <a:lstStyle/>
          <a:p>
            <a:r>
              <a:rPr lang="en-US" dirty="0" smtClean="0"/>
              <a:t>SIG3D:  “A main benefit of the </a:t>
            </a:r>
            <a:r>
              <a:rPr lang="en-US" dirty="0" smtClean="0">
                <a:solidFill>
                  <a:schemeClr val="accent4"/>
                </a:solidFill>
              </a:rPr>
              <a:t>semantic LOD label </a:t>
            </a:r>
            <a:r>
              <a:rPr lang="en-US" dirty="0" smtClean="0"/>
              <a:t>is that it implies </a:t>
            </a:r>
            <a:r>
              <a:rPr lang="en-US" dirty="0" smtClean="0">
                <a:solidFill>
                  <a:schemeClr val="accent4"/>
                </a:solidFill>
              </a:rPr>
              <a:t>model completeness</a:t>
            </a:r>
            <a:r>
              <a:rPr lang="en-US" dirty="0" smtClean="0"/>
              <a:t>”</a:t>
            </a:r>
          </a:p>
          <a:p>
            <a:pPr lvl="1"/>
            <a:r>
              <a:rPr lang="en-US" dirty="0" smtClean="0"/>
              <a:t>Put differently: If we have a S3 building, then all doors, windows, installations, etc. that the building has in real world </a:t>
            </a:r>
            <a:r>
              <a:rPr lang="en-US" dirty="0" smtClean="0">
                <a:solidFill>
                  <a:schemeClr val="accent4"/>
                </a:solidFill>
              </a:rPr>
              <a:t>are guaranteed to be represented </a:t>
            </a:r>
            <a:r>
              <a:rPr lang="en-US" dirty="0" smtClean="0"/>
              <a:t>in the model  </a:t>
            </a:r>
            <a:endParaRPr lang="en-US" dirty="0"/>
          </a:p>
          <a:p>
            <a:r>
              <a:rPr lang="en-US" dirty="0" smtClean="0"/>
              <a:t>Which data provider would guarantee such a model completeness?</a:t>
            </a:r>
          </a:p>
          <a:p>
            <a:pPr lvl="1"/>
            <a:r>
              <a:rPr lang="en-US" dirty="0" smtClean="0"/>
              <a:t>I mean this seriously: Let’s have a survey to understand who would make such a guarantee!</a:t>
            </a:r>
          </a:p>
          <a:p>
            <a:r>
              <a:rPr lang="en-US" dirty="0" smtClean="0"/>
              <a:t>Some questions that come to my mind</a:t>
            </a:r>
          </a:p>
          <a:p>
            <a:pPr lvl="1"/>
            <a:r>
              <a:rPr lang="en-US" dirty="0" smtClean="0"/>
              <a:t>Assume a building in a database is updated by adding/deleting some Room, Door, Window, or </a:t>
            </a:r>
            <a:r>
              <a:rPr lang="en-US" dirty="0" err="1" smtClean="0"/>
              <a:t>WallSurface</a:t>
            </a:r>
            <a:r>
              <a:rPr lang="en-US" dirty="0" smtClean="0"/>
              <a:t> features through a WFS interface</a:t>
            </a:r>
          </a:p>
          <a:p>
            <a:pPr lvl="2"/>
            <a:r>
              <a:rPr lang="en-US" dirty="0" smtClean="0"/>
              <a:t>How do you (or the WFS) know whether or not the building is complete before or after the changes? </a:t>
            </a:r>
          </a:p>
          <a:p>
            <a:pPr lvl="2"/>
            <a:r>
              <a:rPr lang="en-US" dirty="0" smtClean="0"/>
              <a:t>If you cannot tell, you probably would not update the label... This may lead to inconsistent states</a:t>
            </a:r>
          </a:p>
          <a:p>
            <a:pPr lvl="1"/>
            <a:r>
              <a:rPr lang="en-US" dirty="0" smtClean="0"/>
              <a:t>Assume that we only want to request the exterior shell from an “Lod2(S3)” building through a WFS</a:t>
            </a:r>
          </a:p>
          <a:p>
            <a:pPr lvl="2"/>
            <a:r>
              <a:rPr lang="en-US" dirty="0" smtClean="0"/>
              <a:t>May (must) the WFS change the label to LoD2(S0) in the response dataset?</a:t>
            </a:r>
          </a:p>
          <a:p>
            <a:pPr lvl="1"/>
            <a:r>
              <a:rPr lang="en-US" dirty="0" smtClean="0"/>
              <a:t>None of these questions is addressed by the SIG3D proposal – how to implement it?</a:t>
            </a:r>
          </a:p>
          <a:p>
            <a:pPr marL="914400" lvl="1" indent="0">
              <a:buNone/>
            </a:pPr>
            <a:r>
              <a:rPr lang="en-US" dirty="0" smtClean="0"/>
              <a:t> </a:t>
            </a:r>
          </a:p>
          <a:p>
            <a:r>
              <a:rPr lang="en-US" b="1" dirty="0">
                <a:solidFill>
                  <a:srgbClr val="A8C02D"/>
                </a:solidFill>
              </a:rPr>
              <a:t>That’s why we do not </a:t>
            </a:r>
            <a:r>
              <a:rPr lang="en-US" b="1" dirty="0" smtClean="0">
                <a:solidFill>
                  <a:srgbClr val="A8C02D"/>
                </a:solidFill>
              </a:rPr>
              <a:t>propose a completeness assumption</a:t>
            </a:r>
            <a:endParaRPr lang="en-US" dirty="0"/>
          </a:p>
        </p:txBody>
      </p:sp>
      <p:sp>
        <p:nvSpPr>
          <p:cNvPr id="3" name="Titel 2"/>
          <p:cNvSpPr>
            <a:spLocks noGrp="1"/>
          </p:cNvSpPr>
          <p:nvPr>
            <p:ph type="title"/>
          </p:nvPr>
        </p:nvSpPr>
        <p:spPr/>
        <p:txBody>
          <a:bodyPr/>
          <a:lstStyle/>
          <a:p>
            <a:r>
              <a:rPr lang="en-US" dirty="0"/>
              <a:t>Issues in SIG3D proposal </a:t>
            </a:r>
            <a:r>
              <a:rPr lang="en-US" dirty="0" smtClean="0"/>
              <a:t>(III)</a:t>
            </a:r>
            <a:endParaRPr lang="en-US" dirty="0"/>
          </a:p>
        </p:txBody>
      </p:sp>
      <p:sp>
        <p:nvSpPr>
          <p:cNvPr id="4" name="Foliennummernplatzhalter 3"/>
          <p:cNvSpPr>
            <a:spLocks noGrp="1"/>
          </p:cNvSpPr>
          <p:nvPr>
            <p:ph type="sldNum" sz="quarter" idx="12"/>
          </p:nvPr>
        </p:nvSpPr>
        <p:spPr/>
        <p:txBody>
          <a:bodyPr/>
          <a:lstStyle/>
          <a:p>
            <a:fld id="{AC1DDCB9-F0E3-4746-84F2-95D2A8F7600E}" type="slidenum">
              <a:rPr lang="de-DE" smtClean="0"/>
              <a:pPr/>
              <a:t>41</a:t>
            </a:fld>
            <a:endParaRPr lang="de-DE" dirty="0"/>
          </a:p>
        </p:txBody>
      </p:sp>
      <p:sp>
        <p:nvSpPr>
          <p:cNvPr id="5" name="Fußzeilenplatzhalter 4"/>
          <p:cNvSpPr>
            <a:spLocks noGrp="1"/>
          </p:cNvSpPr>
          <p:nvPr>
            <p:ph type="ftr" sz="quarter" idx="11"/>
          </p:nvPr>
        </p:nvSpPr>
        <p:spPr/>
        <p:txBody>
          <a:bodyPr/>
          <a:lstStyle/>
          <a:p>
            <a:r>
              <a:rPr lang="en-US" smtClean="0"/>
              <a:t>C. Nagel: Revision of the CityGML LOD concept</a:t>
            </a:r>
            <a:endParaRPr lang="de-DE" dirty="0"/>
          </a:p>
        </p:txBody>
      </p:sp>
    </p:spTree>
    <p:extLst>
      <p:ext uri="{BB962C8B-B14F-4D97-AF65-F5344CB8AC3E}">
        <p14:creationId xmlns:p14="http://schemas.microsoft.com/office/powerpoint/2010/main" val="214237712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normAutofit/>
          </a:bodyPr>
          <a:lstStyle/>
          <a:p>
            <a:r>
              <a:rPr lang="en-US" dirty="0" smtClean="0"/>
              <a:t>The SIG3D proposal has currently only been exemplified for buildings</a:t>
            </a:r>
            <a:endParaRPr lang="en-US" dirty="0"/>
          </a:p>
          <a:p>
            <a:r>
              <a:rPr lang="en-US" dirty="0" smtClean="0"/>
              <a:t>How does the LOD definition work for the other thematic modules?</a:t>
            </a:r>
          </a:p>
          <a:p>
            <a:pPr lvl="1"/>
            <a:r>
              <a:rPr lang="en-US" dirty="0" smtClean="0"/>
              <a:t>Do we get additional and different usage restriction matrixes (besides those for “building”) for composed features from the other thematic modules?</a:t>
            </a:r>
          </a:p>
          <a:p>
            <a:pPr lvl="1"/>
            <a:r>
              <a:rPr lang="en-US" dirty="0" smtClean="0"/>
              <a:t>If so, then this clearly adds further complexity to the proposal</a:t>
            </a:r>
            <a:br>
              <a:rPr lang="en-US" dirty="0" smtClean="0"/>
            </a:br>
            <a:endParaRPr lang="en-US" dirty="0" smtClean="0"/>
          </a:p>
          <a:p>
            <a:r>
              <a:rPr lang="en-US" b="1" dirty="0" smtClean="0">
                <a:solidFill>
                  <a:srgbClr val="A8C02D"/>
                </a:solidFill>
              </a:rPr>
              <a:t>Our proposed LOD concept applies to all feature types in all thematic modules </a:t>
            </a:r>
            <a:r>
              <a:rPr lang="en-US" b="1" dirty="0">
                <a:solidFill>
                  <a:srgbClr val="A8C02D"/>
                </a:solidFill>
              </a:rPr>
              <a:t>in the same way </a:t>
            </a:r>
            <a:endParaRPr lang="en-US" b="1" dirty="0" smtClean="0">
              <a:solidFill>
                <a:srgbClr val="A8C02D"/>
              </a:solidFill>
            </a:endParaRPr>
          </a:p>
          <a:p>
            <a:pPr lvl="1"/>
            <a:endParaRPr lang="en-US" dirty="0" smtClean="0"/>
          </a:p>
          <a:p>
            <a:pPr lvl="1"/>
            <a:endParaRPr lang="en-US" dirty="0"/>
          </a:p>
        </p:txBody>
      </p:sp>
      <p:sp>
        <p:nvSpPr>
          <p:cNvPr id="3" name="Titel 2"/>
          <p:cNvSpPr>
            <a:spLocks noGrp="1"/>
          </p:cNvSpPr>
          <p:nvPr>
            <p:ph type="title"/>
          </p:nvPr>
        </p:nvSpPr>
        <p:spPr/>
        <p:txBody>
          <a:bodyPr/>
          <a:lstStyle/>
          <a:p>
            <a:r>
              <a:rPr lang="en-US" dirty="0"/>
              <a:t>Issues in SIG3D proposal </a:t>
            </a:r>
            <a:r>
              <a:rPr lang="en-US" dirty="0" smtClean="0"/>
              <a:t>(IV)</a:t>
            </a:r>
            <a:endParaRPr lang="en-US" dirty="0"/>
          </a:p>
        </p:txBody>
      </p:sp>
      <p:sp>
        <p:nvSpPr>
          <p:cNvPr id="4" name="Foliennummernplatzhalter 3"/>
          <p:cNvSpPr>
            <a:spLocks noGrp="1"/>
          </p:cNvSpPr>
          <p:nvPr>
            <p:ph type="sldNum" sz="quarter" idx="12"/>
          </p:nvPr>
        </p:nvSpPr>
        <p:spPr/>
        <p:txBody>
          <a:bodyPr/>
          <a:lstStyle/>
          <a:p>
            <a:fld id="{AC1DDCB9-F0E3-4746-84F2-95D2A8F7600E}" type="slidenum">
              <a:rPr lang="de-DE" smtClean="0"/>
              <a:pPr/>
              <a:t>42</a:t>
            </a:fld>
            <a:endParaRPr lang="de-DE" dirty="0"/>
          </a:p>
        </p:txBody>
      </p:sp>
      <p:sp>
        <p:nvSpPr>
          <p:cNvPr id="5" name="Fußzeilenplatzhalter 4"/>
          <p:cNvSpPr>
            <a:spLocks noGrp="1"/>
          </p:cNvSpPr>
          <p:nvPr>
            <p:ph type="ftr" sz="quarter" idx="11"/>
          </p:nvPr>
        </p:nvSpPr>
        <p:spPr/>
        <p:txBody>
          <a:bodyPr/>
          <a:lstStyle/>
          <a:p>
            <a:r>
              <a:rPr lang="en-US" smtClean="0"/>
              <a:t>C. Nagel: Revision of the CityGML LOD concept</a:t>
            </a:r>
            <a:endParaRPr lang="de-DE" dirty="0"/>
          </a:p>
        </p:txBody>
      </p:sp>
    </p:spTree>
    <p:extLst>
      <p:ext uri="{BB962C8B-B14F-4D97-AF65-F5344CB8AC3E}">
        <p14:creationId xmlns:p14="http://schemas.microsoft.com/office/powerpoint/2010/main" val="98658433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Inhaltsplatzhalter 7"/>
          <p:cNvSpPr>
            <a:spLocks noGrp="1"/>
          </p:cNvSpPr>
          <p:nvPr>
            <p:ph idx="1"/>
          </p:nvPr>
        </p:nvSpPr>
        <p:spPr/>
        <p:txBody>
          <a:bodyPr/>
          <a:lstStyle/>
          <a:p>
            <a:r>
              <a:rPr lang="en-US" dirty="0" smtClean="0"/>
              <a:t>Conceptual agreement</a:t>
            </a:r>
          </a:p>
          <a:p>
            <a:r>
              <a:rPr lang="en-US" dirty="0" smtClean="0"/>
              <a:t>Some thoughts on quality measures</a:t>
            </a:r>
          </a:p>
          <a:p>
            <a:endParaRPr lang="en-US" dirty="0"/>
          </a:p>
        </p:txBody>
      </p:sp>
      <p:sp>
        <p:nvSpPr>
          <p:cNvPr id="7" name="Titel 6"/>
          <p:cNvSpPr>
            <a:spLocks noGrp="1"/>
          </p:cNvSpPr>
          <p:nvPr>
            <p:ph type="title"/>
          </p:nvPr>
        </p:nvSpPr>
        <p:spPr/>
        <p:txBody>
          <a:bodyPr/>
          <a:lstStyle/>
          <a:p>
            <a:r>
              <a:rPr lang="en-US" dirty="0" smtClean="0"/>
              <a:t>Part 3: Bridging the gap…</a:t>
            </a:r>
            <a:endParaRPr lang="en-US" dirty="0"/>
          </a:p>
        </p:txBody>
      </p:sp>
    </p:spTree>
    <p:extLst>
      <p:ext uri="{BB962C8B-B14F-4D97-AF65-F5344CB8AC3E}">
        <p14:creationId xmlns:p14="http://schemas.microsoft.com/office/powerpoint/2010/main" val="11808549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normAutofit/>
          </a:bodyPr>
          <a:lstStyle/>
          <a:p>
            <a:r>
              <a:rPr lang="en-US" dirty="0"/>
              <a:t>Many </a:t>
            </a:r>
            <a:r>
              <a:rPr lang="en-US" dirty="0">
                <a:solidFill>
                  <a:srgbClr val="A8C02D"/>
                </a:solidFill>
              </a:rPr>
              <a:t>conceptual similarities </a:t>
            </a:r>
          </a:p>
          <a:p>
            <a:pPr lvl="1"/>
            <a:r>
              <a:rPr lang="en-US" dirty="0" smtClean="0"/>
              <a:t>LOD 4 is skipped by both proposals</a:t>
            </a:r>
          </a:p>
          <a:p>
            <a:pPr lvl="1"/>
            <a:r>
              <a:rPr lang="en-US" dirty="0" smtClean="0"/>
              <a:t>Features that are only available in higher LODs in CityGML 2.0 can already be modelled in lower LODs</a:t>
            </a:r>
          </a:p>
          <a:p>
            <a:pPr lvl="1"/>
            <a:r>
              <a:rPr lang="en-US" dirty="0" smtClean="0"/>
              <a:t>Applications may freely combine features from different LODs</a:t>
            </a:r>
            <a:br>
              <a:rPr lang="en-US" dirty="0" smtClean="0"/>
            </a:br>
            <a:endParaRPr lang="en-US" dirty="0" smtClean="0"/>
          </a:p>
          <a:p>
            <a:r>
              <a:rPr lang="en-US" dirty="0" smtClean="0"/>
              <a:t>Main </a:t>
            </a:r>
            <a:r>
              <a:rPr lang="en-US" dirty="0" smtClean="0">
                <a:solidFill>
                  <a:schemeClr val="accent4"/>
                </a:solidFill>
              </a:rPr>
              <a:t>differences</a:t>
            </a:r>
            <a:r>
              <a:rPr lang="en-US" dirty="0" smtClean="0"/>
              <a:t> (from my point of view)</a:t>
            </a:r>
          </a:p>
          <a:p>
            <a:pPr lvl="1"/>
            <a:r>
              <a:rPr lang="en-US" dirty="0" smtClean="0"/>
              <a:t>SIG3D usage restrictions on feature types </a:t>
            </a:r>
            <a:endParaRPr lang="en-US" dirty="0"/>
          </a:p>
          <a:p>
            <a:pPr lvl="1"/>
            <a:r>
              <a:rPr lang="en-US" dirty="0" smtClean="0"/>
              <a:t>Semantic but static LOD label used by SIG3D</a:t>
            </a:r>
          </a:p>
        </p:txBody>
      </p:sp>
      <p:sp>
        <p:nvSpPr>
          <p:cNvPr id="3" name="Titel 2"/>
          <p:cNvSpPr>
            <a:spLocks noGrp="1"/>
          </p:cNvSpPr>
          <p:nvPr>
            <p:ph type="title"/>
          </p:nvPr>
        </p:nvSpPr>
        <p:spPr/>
        <p:txBody>
          <a:bodyPr/>
          <a:lstStyle/>
          <a:p>
            <a:r>
              <a:rPr lang="en-US" dirty="0" smtClean="0"/>
              <a:t>Conceptual agreement between both proposals</a:t>
            </a:r>
            <a:endParaRPr lang="en-US" dirty="0"/>
          </a:p>
        </p:txBody>
      </p:sp>
      <p:sp>
        <p:nvSpPr>
          <p:cNvPr id="4" name="Foliennummernplatzhalter 3"/>
          <p:cNvSpPr>
            <a:spLocks noGrp="1"/>
          </p:cNvSpPr>
          <p:nvPr>
            <p:ph type="sldNum" sz="quarter" idx="12"/>
          </p:nvPr>
        </p:nvSpPr>
        <p:spPr/>
        <p:txBody>
          <a:bodyPr/>
          <a:lstStyle/>
          <a:p>
            <a:fld id="{AC1DDCB9-F0E3-4746-84F2-95D2A8F7600E}" type="slidenum">
              <a:rPr lang="de-DE" smtClean="0"/>
              <a:pPr/>
              <a:t>44</a:t>
            </a:fld>
            <a:endParaRPr lang="de-DE" dirty="0"/>
          </a:p>
        </p:txBody>
      </p:sp>
      <p:sp>
        <p:nvSpPr>
          <p:cNvPr id="5" name="Fußzeilenplatzhalter 4"/>
          <p:cNvSpPr>
            <a:spLocks noGrp="1"/>
          </p:cNvSpPr>
          <p:nvPr>
            <p:ph type="ftr" sz="quarter" idx="11"/>
          </p:nvPr>
        </p:nvSpPr>
        <p:spPr/>
        <p:txBody>
          <a:bodyPr/>
          <a:lstStyle/>
          <a:p>
            <a:r>
              <a:rPr lang="en-US" smtClean="0"/>
              <a:t>C. Nagel: Revision of the CityGML LOD concept</a:t>
            </a:r>
            <a:endParaRPr lang="de-DE" dirty="0"/>
          </a:p>
        </p:txBody>
      </p:sp>
    </p:spTree>
    <p:extLst>
      <p:ext uri="{BB962C8B-B14F-4D97-AF65-F5344CB8AC3E}">
        <p14:creationId xmlns:p14="http://schemas.microsoft.com/office/powerpoint/2010/main" val="203049619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normAutofit/>
          </a:bodyPr>
          <a:lstStyle/>
          <a:p>
            <a:r>
              <a:rPr lang="en-US" dirty="0" smtClean="0"/>
              <a:t>If we agree that indoor navigation requires semantically rich floor plans, and if we agree that indoor navigation is an application domain that we want to support with CityGML (see Change Requests),</a:t>
            </a:r>
          </a:p>
          <a:p>
            <a:endParaRPr lang="en-US" dirty="0"/>
          </a:p>
          <a:p>
            <a:r>
              <a:rPr lang="en-US" dirty="0" smtClean="0"/>
              <a:t>Then the LOD 0 usage restrictions on feature types as defined by the SIG 3D proposal must be resolved and, </a:t>
            </a:r>
            <a:r>
              <a:rPr lang="en-US" dirty="0" smtClean="0">
                <a:solidFill>
                  <a:schemeClr val="accent4"/>
                </a:solidFill>
              </a:rPr>
              <a:t>consequently</a:t>
            </a:r>
            <a:r>
              <a:rPr lang="en-US" dirty="0"/>
              <a:t>, </a:t>
            </a:r>
            <a:r>
              <a:rPr lang="en-US" dirty="0" smtClean="0"/>
              <a:t>the usage </a:t>
            </a:r>
            <a:r>
              <a:rPr lang="en-US" dirty="0"/>
              <a:t>restrictions </a:t>
            </a:r>
            <a:r>
              <a:rPr lang="en-US" dirty="0" smtClean="0"/>
              <a:t>in higher LODs must be revisited as well.</a:t>
            </a:r>
            <a:r>
              <a:rPr lang="en-US" dirty="0"/>
              <a:t/>
            </a:r>
            <a:br>
              <a:rPr lang="en-US" dirty="0"/>
            </a:br>
            <a:endParaRPr lang="en-US" dirty="0" smtClean="0"/>
          </a:p>
          <a:p>
            <a:r>
              <a:rPr lang="en-US" b="1" dirty="0" smtClean="0">
                <a:solidFill>
                  <a:schemeClr val="accent4"/>
                </a:solidFill>
              </a:rPr>
              <a:t>Central question:</a:t>
            </a:r>
            <a:r>
              <a:rPr lang="en-US" dirty="0" smtClean="0"/>
              <a:t> Given that there might be more applications like indoor navigation (including future ones we do not know about today), shouldn’t the CityGML standard be as flexible as possible to support them?</a:t>
            </a:r>
          </a:p>
          <a:p>
            <a:pPr lvl="1"/>
            <a:endParaRPr lang="en-US" dirty="0"/>
          </a:p>
        </p:txBody>
      </p:sp>
      <p:sp>
        <p:nvSpPr>
          <p:cNvPr id="3" name="Titel 2"/>
          <p:cNvSpPr>
            <a:spLocks noGrp="1"/>
          </p:cNvSpPr>
          <p:nvPr>
            <p:ph type="title"/>
          </p:nvPr>
        </p:nvSpPr>
        <p:spPr/>
        <p:txBody>
          <a:bodyPr/>
          <a:lstStyle/>
          <a:p>
            <a:r>
              <a:rPr lang="en-US" dirty="0" smtClean="0"/>
              <a:t>Usage restrictions on feature types</a:t>
            </a:r>
            <a:endParaRPr lang="en-US" dirty="0"/>
          </a:p>
        </p:txBody>
      </p:sp>
      <p:sp>
        <p:nvSpPr>
          <p:cNvPr id="4" name="Foliennummernplatzhalter 3"/>
          <p:cNvSpPr>
            <a:spLocks noGrp="1"/>
          </p:cNvSpPr>
          <p:nvPr>
            <p:ph type="sldNum" sz="quarter" idx="12"/>
          </p:nvPr>
        </p:nvSpPr>
        <p:spPr/>
        <p:txBody>
          <a:bodyPr/>
          <a:lstStyle/>
          <a:p>
            <a:fld id="{AC1DDCB9-F0E3-4746-84F2-95D2A8F7600E}" type="slidenum">
              <a:rPr lang="de-DE" smtClean="0"/>
              <a:pPr/>
              <a:t>45</a:t>
            </a:fld>
            <a:endParaRPr lang="de-DE" dirty="0"/>
          </a:p>
        </p:txBody>
      </p:sp>
      <p:sp>
        <p:nvSpPr>
          <p:cNvPr id="5" name="Fußzeilenplatzhalter 4"/>
          <p:cNvSpPr>
            <a:spLocks noGrp="1"/>
          </p:cNvSpPr>
          <p:nvPr>
            <p:ph type="ftr" sz="quarter" idx="11"/>
          </p:nvPr>
        </p:nvSpPr>
        <p:spPr/>
        <p:txBody>
          <a:bodyPr/>
          <a:lstStyle/>
          <a:p>
            <a:r>
              <a:rPr lang="en-US" smtClean="0"/>
              <a:t>C. Nagel: Revision of the CityGML LOD concept</a:t>
            </a:r>
            <a:endParaRPr lang="de-DE" dirty="0"/>
          </a:p>
        </p:txBody>
      </p:sp>
    </p:spTree>
    <p:extLst>
      <p:ext uri="{BB962C8B-B14F-4D97-AF65-F5344CB8AC3E}">
        <p14:creationId xmlns:p14="http://schemas.microsoft.com/office/powerpoint/2010/main" val="296734180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Inhaltsplatzhalter 1"/>
              <p:cNvSpPr>
                <a:spLocks noGrp="1"/>
              </p:cNvSpPr>
              <p:nvPr>
                <p:ph idx="1"/>
              </p:nvPr>
            </p:nvSpPr>
            <p:spPr/>
            <p:txBody>
              <a:bodyPr>
                <a:normAutofit fontScale="77500" lnSpcReduction="20000"/>
              </a:bodyPr>
              <a:lstStyle/>
              <a:p>
                <a:r>
                  <a:rPr lang="en-US" dirty="0" smtClean="0"/>
                  <a:t>Given that our assumption is correct that the “semantic LOD label” as proposed by the SIG3D is mainly based on the number and types of nested features,</a:t>
                </a:r>
                <a:endParaRPr lang="en-US" dirty="0"/>
              </a:p>
              <a:p>
                <a:r>
                  <a:rPr lang="en-US" dirty="0" smtClean="0"/>
                  <a:t>Then we could easily define it as a </a:t>
                </a:r>
                <a:r>
                  <a:rPr lang="en-US" dirty="0" smtClean="0">
                    <a:solidFill>
                      <a:schemeClr val="accent4"/>
                    </a:solidFill>
                  </a:rPr>
                  <a:t>function</a:t>
                </a:r>
                <a:r>
                  <a:rPr lang="en-US" dirty="0" smtClean="0">
                    <a:solidFill>
                      <a:schemeClr val="accent6"/>
                    </a:solidFill>
                  </a:rPr>
                  <a:t> </a:t>
                </a:r>
                <a:r>
                  <a:rPr lang="en-US" dirty="0" smtClean="0"/>
                  <a:t>of a feature type and (optionally) its LOD</a:t>
                </a:r>
              </a:p>
              <a:p>
                <a:pPr marL="0" indent="0">
                  <a:buNone/>
                </a:pPr>
                <a14:m>
                  <m:oMathPara xmlns:m="http://schemas.openxmlformats.org/officeDocument/2006/math">
                    <m:oMathParaPr>
                      <m:jc m:val="centerGroup"/>
                    </m:oMathParaPr>
                    <m:oMath xmlns:m="http://schemas.openxmlformats.org/officeDocument/2006/math">
                      <m:r>
                        <a:rPr lang="de-DE" b="0" i="1" smtClean="0">
                          <a:latin typeface="Cambria Math" panose="02040503050406030204" pitchFamily="18" charset="0"/>
                        </a:rPr>
                        <m:t>𝑆𝑄</m:t>
                      </m:r>
                      <m:d>
                        <m:dPr>
                          <m:ctrlPr>
                            <a:rPr lang="de-DE" b="0" i="1" smtClean="0">
                              <a:latin typeface="Cambria Math"/>
                            </a:rPr>
                          </m:ctrlPr>
                        </m:dPr>
                        <m:e>
                          <m:r>
                            <a:rPr lang="de-DE" b="0" i="1" smtClean="0">
                              <a:latin typeface="Cambria Math" panose="02040503050406030204" pitchFamily="18" charset="0"/>
                            </a:rPr>
                            <m:t>𝐴𝑏𝑠𝑡𝑟𝑎𝑐𝑡𝐶𝑖𝑡𝑦𝑂𝑏𝑗𝑒𝑐𝑡</m:t>
                          </m:r>
                          <m:r>
                            <a:rPr lang="de-DE" b="0" i="1" smtClean="0">
                              <a:latin typeface="Cambria Math" panose="02040503050406030204" pitchFamily="18" charset="0"/>
                            </a:rPr>
                            <m:t> </m:t>
                          </m:r>
                          <m:r>
                            <a:rPr lang="de-DE" b="0" i="1" smtClean="0">
                              <a:latin typeface="Cambria Math" panose="02040503050406030204" pitchFamily="18" charset="0"/>
                            </a:rPr>
                            <m:t>𝑐𝑜</m:t>
                          </m:r>
                          <m:r>
                            <a:rPr lang="de-DE" b="0" i="1" smtClean="0">
                              <a:latin typeface="Cambria Math" panose="02040503050406030204" pitchFamily="18" charset="0"/>
                            </a:rPr>
                            <m:t>, </m:t>
                          </m:r>
                          <m:r>
                            <a:rPr lang="de-DE" b="0" i="1" smtClean="0">
                              <a:latin typeface="Cambria Math" panose="02040503050406030204" pitchFamily="18" charset="0"/>
                            </a:rPr>
                            <m:t>𝑖𝑛𝑡</m:t>
                          </m:r>
                          <m:r>
                            <a:rPr lang="de-DE" b="0" i="1" smtClean="0">
                              <a:latin typeface="Cambria Math" panose="02040503050406030204" pitchFamily="18" charset="0"/>
                            </a:rPr>
                            <m:t> </m:t>
                          </m:r>
                          <m:r>
                            <a:rPr lang="de-DE" b="0" i="1" smtClean="0">
                              <a:latin typeface="Cambria Math" panose="02040503050406030204" pitchFamily="18" charset="0"/>
                            </a:rPr>
                            <m:t>𝑙𝑜𝑑</m:t>
                          </m:r>
                        </m:e>
                      </m:d>
                      <m:r>
                        <a:rPr lang="de-DE" b="0" i="1" smtClean="0">
                          <a:latin typeface="Cambria Math" panose="02040503050406030204" pitchFamily="18" charset="0"/>
                        </a:rPr>
                        <m:t>= </m:t>
                      </m:r>
                      <m:d>
                        <m:dPr>
                          <m:begChr m:val="{"/>
                          <m:endChr m:val=""/>
                          <m:ctrlPr>
                            <a:rPr lang="de-DE" b="0" i="1" smtClean="0">
                              <a:latin typeface="Cambria Math"/>
                            </a:rPr>
                          </m:ctrlPr>
                        </m:dPr>
                        <m:e>
                          <m:eqArr>
                            <m:eqArrPr>
                              <m:ctrlPr>
                                <a:rPr lang="de-DE" b="0" i="1" smtClean="0">
                                  <a:latin typeface="Cambria Math"/>
                                </a:rPr>
                              </m:ctrlPr>
                            </m:eqArrPr>
                            <m:e>
                              <m:r>
                                <a:rPr lang="de-DE" b="0" i="1" smtClean="0">
                                  <a:latin typeface="Cambria Math" panose="02040503050406030204" pitchFamily="18" charset="0"/>
                                </a:rPr>
                                <m:t>0, </m:t>
                              </m:r>
                              <m:r>
                                <a:rPr lang="de-DE" b="0" i="1" smtClean="0">
                                  <a:latin typeface="Cambria Math" panose="02040503050406030204" pitchFamily="18" charset="0"/>
                                </a:rPr>
                                <m:t>𝑖𝑛</m:t>
                              </m:r>
                              <m:r>
                                <a:rPr lang="de-DE" b="0" i="1" smtClean="0">
                                  <a:latin typeface="Cambria Math" panose="02040503050406030204" pitchFamily="18" charset="0"/>
                                </a:rPr>
                                <m:t> </m:t>
                              </m:r>
                              <m:r>
                                <a:rPr lang="de-DE" b="0" i="1" smtClean="0">
                                  <a:latin typeface="Cambria Math" panose="02040503050406030204" pitchFamily="18" charset="0"/>
                                </a:rPr>
                                <m:t>𝑐𝑎𝑠𝑒</m:t>
                              </m:r>
                              <m:r>
                                <a:rPr lang="de-DE" b="0" i="1" smtClean="0">
                                  <a:latin typeface="Cambria Math" panose="02040503050406030204" pitchFamily="18" charset="0"/>
                                </a:rPr>
                                <m:t>…</m:t>
                              </m:r>
                            </m:e>
                            <m:e>
                              <m:r>
                                <a:rPr lang="de-DE" b="0" i="1" smtClean="0">
                                  <a:latin typeface="Cambria Math" panose="02040503050406030204" pitchFamily="18" charset="0"/>
                                </a:rPr>
                                <m:t>1, </m:t>
                              </m:r>
                              <m:r>
                                <a:rPr lang="de-DE" b="0" i="1" smtClean="0">
                                  <a:latin typeface="Cambria Math" panose="02040503050406030204" pitchFamily="18" charset="0"/>
                                </a:rPr>
                                <m:t>𝑖𝑛</m:t>
                              </m:r>
                              <m:r>
                                <a:rPr lang="de-DE" b="0" i="1" smtClean="0">
                                  <a:latin typeface="Cambria Math" panose="02040503050406030204" pitchFamily="18" charset="0"/>
                                </a:rPr>
                                <m:t> </m:t>
                              </m:r>
                              <m:r>
                                <a:rPr lang="de-DE" b="0" i="1" smtClean="0">
                                  <a:latin typeface="Cambria Math" panose="02040503050406030204" pitchFamily="18" charset="0"/>
                                </a:rPr>
                                <m:t>𝑐𝑎𝑠𝑒</m:t>
                              </m:r>
                              <m:r>
                                <a:rPr lang="de-DE" b="0" i="1" smtClean="0">
                                  <a:latin typeface="Cambria Math" panose="02040503050406030204" pitchFamily="18" charset="0"/>
                                </a:rPr>
                                <m:t> …</m:t>
                              </m:r>
                            </m:e>
                            <m:e>
                              <m:r>
                                <a:rPr lang="de-DE" b="0" i="1" smtClean="0">
                                  <a:latin typeface="Cambria Math" panose="02040503050406030204" pitchFamily="18" charset="0"/>
                                </a:rPr>
                                <m:t>…</m:t>
                              </m:r>
                            </m:e>
                          </m:eqArr>
                        </m:e>
                      </m:d>
                    </m:oMath>
                  </m:oMathPara>
                </a14:m>
                <a:endParaRPr lang="en-US" dirty="0"/>
              </a:p>
              <a:p>
                <a:pPr lvl="1"/>
                <a:r>
                  <a:rPr lang="en-US" b="1" dirty="0" smtClean="0">
                    <a:solidFill>
                      <a:schemeClr val="accent4"/>
                    </a:solidFill>
                  </a:rPr>
                  <a:t>Note: </a:t>
                </a:r>
                <a:r>
                  <a:rPr lang="en-US" dirty="0" smtClean="0"/>
                  <a:t>This function should take </a:t>
                </a:r>
                <a:r>
                  <a:rPr lang="en-US" dirty="0" smtClean="0">
                    <a:solidFill>
                      <a:schemeClr val="accent4"/>
                    </a:solidFill>
                  </a:rPr>
                  <a:t>any city object </a:t>
                </a:r>
                <a:r>
                  <a:rPr lang="en-US" dirty="0" smtClean="0"/>
                  <a:t>as input, not just </a:t>
                </a:r>
                <a:r>
                  <a:rPr lang="en-US" i="1" dirty="0" smtClean="0"/>
                  <a:t>composed features</a:t>
                </a:r>
              </a:p>
              <a:p>
                <a:pPr lvl="1"/>
                <a:r>
                  <a:rPr lang="en-US" b="1" dirty="0" smtClean="0">
                    <a:solidFill>
                      <a:schemeClr val="accent4"/>
                    </a:solidFill>
                  </a:rPr>
                  <a:t>Note: </a:t>
                </a:r>
                <a:r>
                  <a:rPr lang="en-US" dirty="0" smtClean="0"/>
                  <a:t>The LOD needs to be </a:t>
                </a:r>
                <a:r>
                  <a:rPr lang="en-US" dirty="0" smtClean="0">
                    <a:solidFill>
                      <a:schemeClr val="accent4"/>
                    </a:solidFill>
                  </a:rPr>
                  <a:t>independent </a:t>
                </a:r>
                <a:r>
                  <a:rPr lang="en-US" dirty="0" smtClean="0"/>
                  <a:t>(it could hence be based on our proposal)</a:t>
                </a:r>
              </a:p>
              <a:p>
                <a:pPr lvl="1"/>
                <a:endParaRPr lang="en-US" dirty="0" smtClean="0"/>
              </a:p>
              <a:p>
                <a:r>
                  <a:rPr lang="en-US" dirty="0" smtClean="0"/>
                  <a:t>Instead of a static label, CityGML should only define the above semantic quality (SQ) measure</a:t>
                </a:r>
              </a:p>
              <a:p>
                <a:pPr lvl="1"/>
                <a:r>
                  <a:rPr lang="en-US" dirty="0" smtClean="0"/>
                  <a:t>It should be defined so that it can be </a:t>
                </a:r>
                <a:r>
                  <a:rPr lang="en-US" dirty="0" smtClean="0">
                    <a:solidFill>
                      <a:schemeClr val="accent4"/>
                    </a:solidFill>
                  </a:rPr>
                  <a:t>dynamically</a:t>
                </a:r>
                <a:r>
                  <a:rPr lang="en-US" dirty="0" smtClean="0"/>
                  <a:t> and </a:t>
                </a:r>
                <a:r>
                  <a:rPr lang="en-US" dirty="0" smtClean="0">
                    <a:solidFill>
                      <a:schemeClr val="accent4"/>
                    </a:solidFill>
                  </a:rPr>
                  <a:t>automatically</a:t>
                </a:r>
                <a:r>
                  <a:rPr lang="en-US" dirty="0" smtClean="0"/>
                  <a:t> </a:t>
                </a:r>
                <a:r>
                  <a:rPr lang="en-US" dirty="0" smtClean="0">
                    <a:solidFill>
                      <a:schemeClr val="accent4"/>
                    </a:solidFill>
                  </a:rPr>
                  <a:t>evaluated by software</a:t>
                </a:r>
                <a:endParaRPr lang="en-US" dirty="0">
                  <a:solidFill>
                    <a:schemeClr val="accent4"/>
                  </a:solidFill>
                </a:endParaRPr>
              </a:p>
              <a:p>
                <a:pPr lvl="1"/>
                <a:r>
                  <a:rPr lang="en-US" dirty="0" smtClean="0"/>
                  <a:t>The measure could distinguish between exterior and interior quality (as the SIG3D label)</a:t>
                </a:r>
              </a:p>
              <a:p>
                <a:pPr lvl="1"/>
                <a:r>
                  <a:rPr lang="en-US" dirty="0" smtClean="0"/>
                  <a:t>Further aspects may be considered to make the measure more robust (see discussions at CityGML QIE)</a:t>
                </a:r>
              </a:p>
              <a:p>
                <a:r>
                  <a:rPr lang="en-US" dirty="0" smtClean="0"/>
                  <a:t>An application domain (such as energy assessment) could then use this measure to </a:t>
                </a:r>
                <a:r>
                  <a:rPr lang="en-US" dirty="0" smtClean="0">
                    <a:solidFill>
                      <a:schemeClr val="accent4"/>
                    </a:solidFill>
                  </a:rPr>
                  <a:t>define</a:t>
                </a:r>
                <a:r>
                  <a:rPr lang="en-US" dirty="0" smtClean="0"/>
                  <a:t> its </a:t>
                </a:r>
                <a:r>
                  <a:rPr lang="en-US" dirty="0" smtClean="0">
                    <a:solidFill>
                      <a:schemeClr val="accent4"/>
                    </a:solidFill>
                  </a:rPr>
                  <a:t>minimum semantic requirements </a:t>
                </a:r>
                <a:r>
                  <a:rPr lang="en-US" dirty="0" smtClean="0"/>
                  <a:t>on CityGML features</a:t>
                </a:r>
              </a:p>
              <a:p>
                <a:r>
                  <a:rPr lang="en-US" dirty="0" smtClean="0"/>
                  <a:t>The work of the SIG3D on the semantic LOD label could directly feed into the definition of this measure </a:t>
                </a:r>
                <a:br>
                  <a:rPr lang="en-US" dirty="0" smtClean="0"/>
                </a:br>
                <a:r>
                  <a:rPr lang="en-US" dirty="0" smtClean="0">
                    <a:sym typeface="Wingdings" panose="05000000000000000000" pitchFamily="2" charset="2"/>
                  </a:rPr>
                  <a:t>and thus is </a:t>
                </a:r>
                <a:r>
                  <a:rPr lang="en-US" dirty="0" smtClean="0">
                    <a:solidFill>
                      <a:schemeClr val="accent4"/>
                    </a:solidFill>
                    <a:sym typeface="Wingdings" panose="05000000000000000000" pitchFamily="2" charset="2"/>
                  </a:rPr>
                  <a:t>not lost</a:t>
                </a:r>
                <a:endParaRPr lang="en-US" dirty="0">
                  <a:solidFill>
                    <a:schemeClr val="accent4"/>
                  </a:solidFill>
                </a:endParaRPr>
              </a:p>
            </p:txBody>
          </p:sp>
        </mc:Choice>
        <mc:Fallback xmlns="">
          <p:sp>
            <p:nvSpPr>
              <p:cNvPr id="2" name="Inhaltsplatzhalter 1"/>
              <p:cNvSpPr>
                <a:spLocks noGrp="1" noRot="1" noChangeAspect="1" noMove="1" noResize="1" noEditPoints="1" noAdjustHandles="1" noChangeArrowheads="1" noChangeShapeType="1" noTextEdit="1"/>
              </p:cNvSpPr>
              <p:nvPr>
                <p:ph idx="1"/>
              </p:nvPr>
            </p:nvSpPr>
            <p:spPr>
              <a:blipFill rotWithShape="0">
                <a:blip r:embed="rId2"/>
                <a:stretch>
                  <a:fillRect l="-812" t="-1878"/>
                </a:stretch>
              </a:blipFill>
            </p:spPr>
            <p:txBody>
              <a:bodyPr/>
              <a:lstStyle/>
              <a:p>
                <a:r>
                  <a:rPr lang="en-US">
                    <a:noFill/>
                  </a:rPr>
                  <a:t> </a:t>
                </a:r>
              </a:p>
            </p:txBody>
          </p:sp>
        </mc:Fallback>
      </mc:AlternateContent>
      <p:sp>
        <p:nvSpPr>
          <p:cNvPr id="3" name="Titel 2"/>
          <p:cNvSpPr>
            <a:spLocks noGrp="1"/>
          </p:cNvSpPr>
          <p:nvPr>
            <p:ph type="title"/>
          </p:nvPr>
        </p:nvSpPr>
        <p:spPr/>
        <p:txBody>
          <a:bodyPr/>
          <a:lstStyle/>
          <a:p>
            <a:r>
              <a:rPr lang="en-US" dirty="0" smtClean="0"/>
              <a:t>Semantic quality measure (only first thoughts…)</a:t>
            </a:r>
            <a:endParaRPr lang="en-US" dirty="0"/>
          </a:p>
        </p:txBody>
      </p:sp>
      <p:sp>
        <p:nvSpPr>
          <p:cNvPr id="4" name="Foliennummernplatzhalter 3"/>
          <p:cNvSpPr>
            <a:spLocks noGrp="1"/>
          </p:cNvSpPr>
          <p:nvPr>
            <p:ph type="sldNum" sz="quarter" idx="12"/>
          </p:nvPr>
        </p:nvSpPr>
        <p:spPr/>
        <p:txBody>
          <a:bodyPr/>
          <a:lstStyle/>
          <a:p>
            <a:fld id="{AC1DDCB9-F0E3-4746-84F2-95D2A8F7600E}" type="slidenum">
              <a:rPr lang="de-DE" smtClean="0"/>
              <a:pPr/>
              <a:t>46</a:t>
            </a:fld>
            <a:endParaRPr lang="de-DE" dirty="0"/>
          </a:p>
        </p:txBody>
      </p:sp>
      <p:sp>
        <p:nvSpPr>
          <p:cNvPr id="5" name="Fußzeilenplatzhalter 4"/>
          <p:cNvSpPr>
            <a:spLocks noGrp="1"/>
          </p:cNvSpPr>
          <p:nvPr>
            <p:ph type="ftr" sz="quarter" idx="11"/>
          </p:nvPr>
        </p:nvSpPr>
        <p:spPr/>
        <p:txBody>
          <a:bodyPr/>
          <a:lstStyle/>
          <a:p>
            <a:r>
              <a:rPr lang="en-US" smtClean="0"/>
              <a:t>C. Nagel: Revision of the CityGML LOD concept</a:t>
            </a:r>
            <a:endParaRPr lang="de-DE" dirty="0"/>
          </a:p>
        </p:txBody>
      </p:sp>
    </p:spTree>
    <p:extLst>
      <p:ext uri="{BB962C8B-B14F-4D97-AF65-F5344CB8AC3E}">
        <p14:creationId xmlns:p14="http://schemas.microsoft.com/office/powerpoint/2010/main" val="3301799002"/>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Inhaltsplatzhalter 1"/>
              <p:cNvSpPr>
                <a:spLocks noGrp="1"/>
              </p:cNvSpPr>
              <p:nvPr>
                <p:ph idx="1"/>
              </p:nvPr>
            </p:nvSpPr>
            <p:spPr/>
            <p:txBody>
              <a:bodyPr/>
              <a:lstStyle/>
              <a:p>
                <a:r>
                  <a:rPr lang="en-US" dirty="0" smtClean="0"/>
                  <a:t>In a similar fashion, additional but </a:t>
                </a:r>
                <a:r>
                  <a:rPr lang="en-US" dirty="0" smtClean="0">
                    <a:solidFill>
                      <a:schemeClr val="accent4"/>
                    </a:solidFill>
                  </a:rPr>
                  <a:t>independent</a:t>
                </a:r>
                <a:r>
                  <a:rPr lang="en-US" dirty="0" smtClean="0"/>
                  <a:t> measures could be defined to account for the</a:t>
                </a:r>
              </a:p>
              <a:p>
                <a:pPr lvl="1"/>
                <a:r>
                  <a:rPr lang="en-US" dirty="0" smtClean="0"/>
                  <a:t>Appearance Quality (texture image quality, textures per surface ratio, …)</a:t>
                </a:r>
              </a:p>
              <a:p>
                <a:pPr lvl="1"/>
                <a:r>
                  <a:rPr lang="en-US" dirty="0" smtClean="0"/>
                  <a:t>Spatial Quality (geometric or topological requirements, see CityGML QIE),</a:t>
                </a:r>
              </a:p>
              <a:p>
                <a:pPr lvl="1"/>
                <a:r>
                  <a:rPr lang="en-US" dirty="0" smtClean="0"/>
                  <a:t>…</a:t>
                </a:r>
                <a:br>
                  <a:rPr lang="en-US" dirty="0" smtClean="0"/>
                </a:br>
                <a:endParaRPr lang="en-US" dirty="0" smtClean="0"/>
              </a:p>
              <a:p>
                <a:r>
                  <a:rPr lang="en-US" dirty="0" smtClean="0"/>
                  <a:t>By this means, we can </a:t>
                </a:r>
              </a:p>
              <a:p>
                <a:pPr lvl="1"/>
                <a:r>
                  <a:rPr lang="en-US" dirty="0" smtClean="0"/>
                  <a:t>Decouple the LOD definition from these measures to make progress in our development</a:t>
                </a:r>
              </a:p>
              <a:p>
                <a:pPr lvl="1"/>
                <a:r>
                  <a:rPr lang="en-US" dirty="0" smtClean="0"/>
                  <a:t>Define quality from many different points of view (the idea of an </a:t>
                </a:r>
                <a14:m>
                  <m:oMath xmlns:m="http://schemas.openxmlformats.org/officeDocument/2006/math">
                    <m:r>
                      <a:rPr lang="en-US" i="1" dirty="0" smtClean="0">
                        <a:latin typeface="Cambria Math" panose="02040503050406030204" pitchFamily="18" charset="0"/>
                      </a:rPr>
                      <m:t>𝑛</m:t>
                    </m:r>
                  </m:oMath>
                </a14:m>
                <a:r>
                  <a:rPr lang="en-US" dirty="0" smtClean="0"/>
                  <a:t>-dimensional quality space)</a:t>
                </a:r>
              </a:p>
              <a:p>
                <a:pPr lvl="1"/>
                <a:endParaRPr lang="en-US" dirty="0"/>
              </a:p>
              <a:p>
                <a:r>
                  <a:rPr lang="en-US" dirty="0" smtClean="0"/>
                  <a:t>In fact, </a:t>
                </a:r>
                <a:r>
                  <a:rPr lang="en-US" dirty="0" smtClean="0">
                    <a:solidFill>
                      <a:srgbClr val="A8C02D"/>
                    </a:solidFill>
                  </a:rPr>
                  <a:t>LOD as defined by our proposal </a:t>
                </a:r>
                <a:r>
                  <a:rPr lang="en-US" dirty="0" smtClean="0"/>
                  <a:t>is </a:t>
                </a:r>
                <a:r>
                  <a:rPr lang="en-US" dirty="0" smtClean="0">
                    <a:solidFill>
                      <a:srgbClr val="A8C02D"/>
                    </a:solidFill>
                  </a:rPr>
                  <a:t>one aspect of the Spatial Quality </a:t>
                </a:r>
                <a:r>
                  <a:rPr lang="en-US" dirty="0" smtClean="0"/>
                  <a:t>and hence is </a:t>
                </a:r>
                <a:r>
                  <a:rPr lang="en-US" b="1" dirty="0" smtClean="0"/>
                  <a:t>independent</a:t>
                </a:r>
                <a:r>
                  <a:rPr lang="en-US" dirty="0" smtClean="0"/>
                  <a:t> from other measures</a:t>
                </a:r>
              </a:p>
              <a:p>
                <a:pPr lvl="1"/>
                <a:r>
                  <a:rPr lang="en-US" dirty="0" smtClean="0"/>
                  <a:t>Whereas the SIG3D proposals mixes different views in one LOD label</a:t>
                </a:r>
                <a:endParaRPr lang="en-US" dirty="0"/>
              </a:p>
            </p:txBody>
          </p:sp>
        </mc:Choice>
        <mc:Fallback xmlns="">
          <p:sp>
            <p:nvSpPr>
              <p:cNvPr id="2" name="Inhaltsplatzhalter 1"/>
              <p:cNvSpPr>
                <a:spLocks noGrp="1" noRot="1" noChangeAspect="1" noMove="1" noResize="1" noEditPoints="1" noAdjustHandles="1" noChangeArrowheads="1" noChangeShapeType="1" noTextEdit="1"/>
              </p:cNvSpPr>
              <p:nvPr>
                <p:ph idx="1"/>
              </p:nvPr>
            </p:nvSpPr>
            <p:spPr>
              <a:blipFill rotWithShape="0">
                <a:blip r:embed="rId2"/>
                <a:stretch>
                  <a:fillRect l="-1188" t="-1333" r="-609" b="-1938"/>
                </a:stretch>
              </a:blipFill>
            </p:spPr>
            <p:txBody>
              <a:bodyPr/>
              <a:lstStyle/>
              <a:p>
                <a:r>
                  <a:rPr lang="en-US">
                    <a:noFill/>
                  </a:rPr>
                  <a:t> </a:t>
                </a:r>
              </a:p>
            </p:txBody>
          </p:sp>
        </mc:Fallback>
      </mc:AlternateContent>
      <p:sp>
        <p:nvSpPr>
          <p:cNvPr id="3" name="Titel 2"/>
          <p:cNvSpPr>
            <a:spLocks noGrp="1"/>
          </p:cNvSpPr>
          <p:nvPr>
            <p:ph type="title"/>
          </p:nvPr>
        </p:nvSpPr>
        <p:spPr/>
        <p:txBody>
          <a:bodyPr/>
          <a:lstStyle/>
          <a:p>
            <a:r>
              <a:rPr lang="en-US" dirty="0" smtClean="0"/>
              <a:t>Additional measures (only first thoughts…)</a:t>
            </a:r>
            <a:endParaRPr lang="en-US" dirty="0"/>
          </a:p>
        </p:txBody>
      </p:sp>
      <p:sp>
        <p:nvSpPr>
          <p:cNvPr id="4" name="Foliennummernplatzhalter 3"/>
          <p:cNvSpPr>
            <a:spLocks noGrp="1"/>
          </p:cNvSpPr>
          <p:nvPr>
            <p:ph type="sldNum" sz="quarter" idx="12"/>
          </p:nvPr>
        </p:nvSpPr>
        <p:spPr/>
        <p:txBody>
          <a:bodyPr/>
          <a:lstStyle/>
          <a:p>
            <a:fld id="{AC1DDCB9-F0E3-4746-84F2-95D2A8F7600E}" type="slidenum">
              <a:rPr lang="de-DE" smtClean="0"/>
              <a:pPr/>
              <a:t>47</a:t>
            </a:fld>
            <a:endParaRPr lang="de-DE" dirty="0"/>
          </a:p>
        </p:txBody>
      </p:sp>
      <p:sp>
        <p:nvSpPr>
          <p:cNvPr id="5" name="Fußzeilenplatzhalter 4"/>
          <p:cNvSpPr>
            <a:spLocks noGrp="1"/>
          </p:cNvSpPr>
          <p:nvPr>
            <p:ph type="ftr" sz="quarter" idx="11"/>
          </p:nvPr>
        </p:nvSpPr>
        <p:spPr/>
        <p:txBody>
          <a:bodyPr/>
          <a:lstStyle/>
          <a:p>
            <a:r>
              <a:rPr lang="en-US" smtClean="0"/>
              <a:t>C. Nagel: Revision of the CityGML LOD concept</a:t>
            </a:r>
            <a:endParaRPr lang="de-DE" dirty="0"/>
          </a:p>
        </p:txBody>
      </p:sp>
    </p:spTree>
    <p:extLst>
      <p:ext uri="{BB962C8B-B14F-4D97-AF65-F5344CB8AC3E}">
        <p14:creationId xmlns:p14="http://schemas.microsoft.com/office/powerpoint/2010/main" val="313703476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en-US" dirty="0" err="1" smtClean="0"/>
              <a:t>AbstractBuilding</a:t>
            </a:r>
            <a:r>
              <a:rPr lang="en-US" dirty="0" smtClean="0"/>
              <a:t> feature type (excerpt)</a:t>
            </a:r>
            <a:endParaRPr lang="en-US" dirty="0"/>
          </a:p>
        </p:txBody>
      </p:sp>
      <p:sp>
        <p:nvSpPr>
          <p:cNvPr id="4" name="Foliennummernplatzhalter 3"/>
          <p:cNvSpPr>
            <a:spLocks noGrp="1"/>
          </p:cNvSpPr>
          <p:nvPr>
            <p:ph type="sldNum" sz="quarter" idx="12"/>
          </p:nvPr>
        </p:nvSpPr>
        <p:spPr/>
        <p:txBody>
          <a:bodyPr/>
          <a:lstStyle/>
          <a:p>
            <a:fld id="{AC1DDCB9-F0E3-4746-84F2-95D2A8F7600E}" type="slidenum">
              <a:rPr lang="de-DE" smtClean="0"/>
              <a:pPr/>
              <a:t>5</a:t>
            </a:fld>
            <a:endParaRPr lang="de-DE" dirty="0"/>
          </a:p>
        </p:txBody>
      </p:sp>
      <p:sp>
        <p:nvSpPr>
          <p:cNvPr id="5" name="Fußzeilenplatzhalter 4"/>
          <p:cNvSpPr>
            <a:spLocks noGrp="1"/>
          </p:cNvSpPr>
          <p:nvPr>
            <p:ph type="ftr" sz="quarter" idx="11"/>
          </p:nvPr>
        </p:nvSpPr>
        <p:spPr/>
        <p:txBody>
          <a:bodyPr/>
          <a:lstStyle/>
          <a:p>
            <a:r>
              <a:rPr lang="en-US" smtClean="0"/>
              <a:t>C. Nagel: Revision of the CityGML LOD concept</a:t>
            </a:r>
            <a:endParaRPr lang="de-DE" dirty="0"/>
          </a:p>
        </p:txBody>
      </p:sp>
      <p:sp>
        <p:nvSpPr>
          <p:cNvPr id="7" name="Inhaltsplatzhalter 1"/>
          <p:cNvSpPr txBox="1">
            <a:spLocks/>
          </p:cNvSpPr>
          <p:nvPr/>
        </p:nvSpPr>
        <p:spPr>
          <a:xfrm>
            <a:off x="1676509" y="9177867"/>
            <a:ext cx="21032570" cy="3177489"/>
          </a:xfrm>
          <a:prstGeom prst="rect">
            <a:avLst/>
          </a:prstGeom>
        </p:spPr>
        <p:txBody>
          <a:bodyPr vert="horz" lIns="91440" tIns="45720" rIns="91440" bIns="45720" rtlCol="0">
            <a:normAutofit/>
          </a:bodyPr>
          <a:lstStyle>
            <a:lvl1pPr marL="895350" indent="-895350" algn="l" defTabSz="1828891" rtl="0" eaLnBrk="1" latinLnBrk="0" hangingPunct="1">
              <a:lnSpc>
                <a:spcPct val="100000"/>
              </a:lnSpc>
              <a:spcBef>
                <a:spcPts val="0"/>
              </a:spcBef>
              <a:spcAft>
                <a:spcPts val="1200"/>
              </a:spcAft>
              <a:buClr>
                <a:srgbClr val="A8C02D"/>
              </a:buClr>
              <a:buSzPct val="100000"/>
              <a:buFont typeface="Wingdings" panose="05000000000000000000" pitchFamily="2" charset="2"/>
              <a:buChar char="§"/>
              <a:defRPr sz="4800" b="0" kern="1200">
                <a:solidFill>
                  <a:schemeClr val="tx1">
                    <a:lumMod val="65000"/>
                    <a:lumOff val="35000"/>
                  </a:schemeClr>
                </a:solidFill>
                <a:latin typeface="+mn-lt"/>
                <a:ea typeface="+mn-ea"/>
                <a:cs typeface="+mn-cs"/>
              </a:defRPr>
            </a:lvl1pPr>
            <a:lvl2pPr marL="1711325" indent="-796925" algn="l" defTabSz="1828891" rtl="0" eaLnBrk="1" latinLnBrk="0" hangingPunct="1">
              <a:lnSpc>
                <a:spcPct val="100000"/>
              </a:lnSpc>
              <a:spcBef>
                <a:spcPts val="0"/>
              </a:spcBef>
              <a:spcAft>
                <a:spcPts val="1200"/>
              </a:spcAft>
              <a:buClr>
                <a:srgbClr val="A8C02D"/>
              </a:buClr>
              <a:buFont typeface="Arial" panose="020B0604020202020204" pitchFamily="34" charset="0"/>
              <a:buChar char="•"/>
              <a:defRPr sz="4000" kern="1200">
                <a:solidFill>
                  <a:schemeClr val="tx1">
                    <a:lumMod val="65000"/>
                    <a:lumOff val="35000"/>
                  </a:schemeClr>
                </a:solidFill>
                <a:latin typeface="+mj-lt"/>
                <a:ea typeface="+mn-ea"/>
                <a:cs typeface="+mn-cs"/>
              </a:defRPr>
            </a:lvl2pPr>
            <a:lvl3pPr marL="2606675" indent="-777875" algn="l" defTabSz="1828891" rtl="0" eaLnBrk="1" latinLnBrk="0" hangingPunct="1">
              <a:lnSpc>
                <a:spcPct val="100000"/>
              </a:lnSpc>
              <a:spcBef>
                <a:spcPts val="0"/>
              </a:spcBef>
              <a:spcAft>
                <a:spcPts val="1200"/>
              </a:spcAft>
              <a:buClr>
                <a:srgbClr val="A8C02D"/>
              </a:buClr>
              <a:buFont typeface="Symbol" panose="05050102010706020507" pitchFamily="18" charset="2"/>
              <a:buChar char="-"/>
              <a:defRPr sz="3200" kern="1200">
                <a:solidFill>
                  <a:schemeClr val="tx1">
                    <a:lumMod val="65000"/>
                    <a:lumOff val="35000"/>
                  </a:schemeClr>
                </a:solidFill>
                <a:latin typeface="+mj-lt"/>
                <a:ea typeface="+mn-ea"/>
                <a:cs typeface="+mn-cs"/>
              </a:defRPr>
            </a:lvl3pPr>
            <a:lvl4pPr marL="2743200" indent="0" algn="l" defTabSz="1828891" rtl="0" eaLnBrk="1" latinLnBrk="0" hangingPunct="1">
              <a:lnSpc>
                <a:spcPct val="90000"/>
              </a:lnSpc>
              <a:spcBef>
                <a:spcPts val="1000"/>
              </a:spcBef>
              <a:buFont typeface="Symbol" panose="05050102010706020507" pitchFamily="18" charset="2"/>
              <a:buNone/>
              <a:defRPr sz="3600" kern="1200">
                <a:solidFill>
                  <a:schemeClr val="tx1">
                    <a:lumMod val="65000"/>
                    <a:lumOff val="35000"/>
                  </a:schemeClr>
                </a:solidFill>
                <a:latin typeface="+mn-lt"/>
                <a:ea typeface="+mn-ea"/>
                <a:cs typeface="+mn-cs"/>
              </a:defRPr>
            </a:lvl4pPr>
            <a:lvl5pPr marL="4115006" indent="-457223" algn="l" defTabSz="1828891" rtl="0" eaLnBrk="1" latinLnBrk="0" hangingPunct="1">
              <a:lnSpc>
                <a:spcPct val="90000"/>
              </a:lnSpc>
              <a:spcBef>
                <a:spcPts val="1000"/>
              </a:spcBef>
              <a:buFont typeface="Arial" panose="020B0604020202020204" pitchFamily="34" charset="0"/>
              <a:buChar char="•"/>
              <a:defRPr sz="3600" kern="1200">
                <a:solidFill>
                  <a:schemeClr val="tx1">
                    <a:lumMod val="65000"/>
                    <a:lumOff val="35000"/>
                  </a:schemeClr>
                </a:solidFill>
                <a:latin typeface="+mn-lt"/>
                <a:ea typeface="+mn-ea"/>
                <a:cs typeface="+mn-cs"/>
              </a:defRPr>
            </a:lvl5pPr>
            <a:lvl6pPr marL="5029451" indent="-457223" algn="l" defTabSz="1828891"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897" indent="-457223" algn="l" defTabSz="1828891"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343" indent="-457223" algn="l" defTabSz="1828891"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789" indent="-457223" algn="l" defTabSz="1828891"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r>
              <a:rPr lang="en-US" dirty="0" smtClean="0"/>
              <a:t>UML representation is almost identical with current definition in CityGML 2.0</a:t>
            </a:r>
          </a:p>
          <a:p>
            <a:pPr lvl="1"/>
            <a:r>
              <a:rPr lang="en-US" dirty="0" smtClean="0"/>
              <a:t>Except for missing LOD 4 property and the association qualifier</a:t>
            </a:r>
          </a:p>
          <a:p>
            <a:r>
              <a:rPr lang="en-US" b="1" dirty="0" smtClean="0">
                <a:solidFill>
                  <a:schemeClr val="accent4"/>
                </a:solidFill>
              </a:rPr>
              <a:t>Note: </a:t>
            </a:r>
            <a:r>
              <a:rPr lang="en-US" dirty="0" smtClean="0"/>
              <a:t>The </a:t>
            </a:r>
            <a:r>
              <a:rPr lang="en-US" dirty="0">
                <a:solidFill>
                  <a:srgbClr val="A8C02D"/>
                </a:solidFill>
              </a:rPr>
              <a:t>meaning</a:t>
            </a:r>
            <a:r>
              <a:rPr lang="en-US" dirty="0" smtClean="0"/>
              <a:t> of the LOD representation </a:t>
            </a:r>
            <a:r>
              <a:rPr lang="en-US" dirty="0">
                <a:solidFill>
                  <a:srgbClr val="A8C02D"/>
                </a:solidFill>
              </a:rPr>
              <a:t>is</a:t>
            </a:r>
            <a:r>
              <a:rPr lang="en-US" dirty="0" smtClean="0">
                <a:solidFill>
                  <a:srgbClr val="A8C02D"/>
                </a:solidFill>
              </a:rPr>
              <a:t> </a:t>
            </a:r>
            <a:r>
              <a:rPr lang="en-US" dirty="0">
                <a:solidFill>
                  <a:srgbClr val="A8C02D"/>
                </a:solidFill>
              </a:rPr>
              <a:t>the</a:t>
            </a:r>
            <a:r>
              <a:rPr lang="en-US" dirty="0" smtClean="0">
                <a:solidFill>
                  <a:srgbClr val="A8C02D"/>
                </a:solidFill>
              </a:rPr>
              <a:t> same</a:t>
            </a:r>
            <a:endParaRPr lang="en-US" dirty="0"/>
          </a:p>
        </p:txBody>
      </p:sp>
      <p:pic>
        <p:nvPicPr>
          <p:cNvPr id="2" name="Grafik 1"/>
          <p:cNvPicPr>
            <a:picLocks noChangeAspect="1"/>
          </p:cNvPicPr>
          <p:nvPr/>
        </p:nvPicPr>
        <p:blipFill rotWithShape="1">
          <a:blip r:embed="rId2">
            <a:extLst>
              <a:ext uri="{28A0092B-C50C-407E-A947-70E740481C1C}">
                <a14:useLocalDpi xmlns:a14="http://schemas.microsoft.com/office/drawing/2010/main" val="0"/>
              </a:ext>
            </a:extLst>
          </a:blip>
          <a:srcRect l="4071" t="12773" r="4282" b="8998"/>
          <a:stretch/>
        </p:blipFill>
        <p:spPr>
          <a:xfrm>
            <a:off x="5419854" y="2526172"/>
            <a:ext cx="13545880" cy="5386432"/>
          </a:xfrm>
          <a:prstGeom prst="rect">
            <a:avLst/>
          </a:prstGeom>
        </p:spPr>
      </p:pic>
    </p:spTree>
    <p:extLst>
      <p:ext uri="{BB962C8B-B14F-4D97-AF65-F5344CB8AC3E}">
        <p14:creationId xmlns:p14="http://schemas.microsoft.com/office/powerpoint/2010/main" val="43089439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a:xfrm>
            <a:off x="1676509" y="8974666"/>
            <a:ext cx="21032570" cy="3380691"/>
          </a:xfrm>
        </p:spPr>
        <p:txBody>
          <a:bodyPr/>
          <a:lstStyle/>
          <a:p>
            <a:r>
              <a:rPr lang="en-US" dirty="0"/>
              <a:t>The </a:t>
            </a:r>
            <a:r>
              <a:rPr lang="en-US" dirty="0" smtClean="0"/>
              <a:t>spatial representation is refined over the LODs (like in CityGML 2.0)</a:t>
            </a:r>
            <a:endParaRPr lang="en-US" dirty="0"/>
          </a:p>
          <a:p>
            <a:r>
              <a:rPr lang="en-US" b="1" dirty="0" smtClean="0">
                <a:solidFill>
                  <a:srgbClr val="A8C02D"/>
                </a:solidFill>
              </a:rPr>
              <a:t>Note: </a:t>
            </a:r>
            <a:r>
              <a:rPr lang="en-US" dirty="0" smtClean="0"/>
              <a:t>This example only shows the geometry of the </a:t>
            </a:r>
            <a:r>
              <a:rPr lang="en-US" dirty="0" smtClean="0">
                <a:solidFill>
                  <a:schemeClr val="accent4"/>
                </a:solidFill>
              </a:rPr>
              <a:t>Building</a:t>
            </a:r>
            <a:r>
              <a:rPr lang="en-US" dirty="0" smtClean="0"/>
              <a:t> feature type</a:t>
            </a:r>
          </a:p>
          <a:p>
            <a:pPr lvl="1"/>
            <a:r>
              <a:rPr lang="en-US" dirty="0" smtClean="0"/>
              <a:t>Thus, the exterior building shell (as in CityGML 2.0)</a:t>
            </a:r>
            <a:endParaRPr lang="en-US" dirty="0"/>
          </a:p>
        </p:txBody>
      </p:sp>
      <p:sp>
        <p:nvSpPr>
          <p:cNvPr id="3" name="Titel 2"/>
          <p:cNvSpPr>
            <a:spLocks noGrp="1"/>
          </p:cNvSpPr>
          <p:nvPr>
            <p:ph type="title"/>
          </p:nvPr>
        </p:nvSpPr>
        <p:spPr/>
        <p:txBody>
          <a:bodyPr/>
          <a:lstStyle/>
          <a:p>
            <a:r>
              <a:rPr lang="en-US" dirty="0" smtClean="0"/>
              <a:t>Building feature type over different LODs</a:t>
            </a:r>
            <a:endParaRPr lang="en-US" dirty="0"/>
          </a:p>
        </p:txBody>
      </p:sp>
      <p:sp>
        <p:nvSpPr>
          <p:cNvPr id="4" name="Foliennummernplatzhalter 3"/>
          <p:cNvSpPr>
            <a:spLocks noGrp="1"/>
          </p:cNvSpPr>
          <p:nvPr>
            <p:ph type="sldNum" sz="quarter" idx="12"/>
          </p:nvPr>
        </p:nvSpPr>
        <p:spPr/>
        <p:txBody>
          <a:bodyPr/>
          <a:lstStyle/>
          <a:p>
            <a:fld id="{AC1DDCB9-F0E3-4746-84F2-95D2A8F7600E}" type="slidenum">
              <a:rPr lang="de-DE" smtClean="0"/>
              <a:pPr/>
              <a:t>6</a:t>
            </a:fld>
            <a:endParaRPr lang="de-DE" dirty="0"/>
          </a:p>
        </p:txBody>
      </p:sp>
      <p:sp>
        <p:nvSpPr>
          <p:cNvPr id="5" name="Fußzeilenplatzhalter 4"/>
          <p:cNvSpPr>
            <a:spLocks noGrp="1"/>
          </p:cNvSpPr>
          <p:nvPr>
            <p:ph type="ftr" sz="quarter" idx="11"/>
          </p:nvPr>
        </p:nvSpPr>
        <p:spPr/>
        <p:txBody>
          <a:bodyPr/>
          <a:lstStyle/>
          <a:p>
            <a:r>
              <a:rPr lang="en-US" smtClean="0"/>
              <a:t>C. Nagel: Revision of the CityGML LOD concept</a:t>
            </a:r>
            <a:endParaRPr lang="de-DE" dirty="0"/>
          </a:p>
        </p:txBody>
      </p:sp>
      <p:pic>
        <p:nvPicPr>
          <p:cNvPr id="6" name="Grafik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5850" y="4594340"/>
            <a:ext cx="4496804" cy="1924006"/>
          </a:xfrm>
          <a:prstGeom prst="rect">
            <a:avLst/>
          </a:prstGeom>
          <a:effectLst>
            <a:outerShdw blurRad="50800" dist="38100" dir="2700000" algn="tl" rotWithShape="0">
              <a:prstClr val="black">
                <a:alpha val="40000"/>
              </a:prstClr>
            </a:outerShdw>
          </a:effectLst>
        </p:spPr>
      </p:pic>
      <p:pic>
        <p:nvPicPr>
          <p:cNvPr id="7" name="Grafik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40936" y="2961173"/>
            <a:ext cx="4735441" cy="3557173"/>
          </a:xfrm>
          <a:prstGeom prst="rect">
            <a:avLst/>
          </a:prstGeom>
          <a:effectLst>
            <a:outerShdw blurRad="50800" dist="38100" dir="2700000" algn="tl" rotWithShape="0">
              <a:prstClr val="black">
                <a:alpha val="40000"/>
              </a:prstClr>
            </a:outerShdw>
          </a:effectLst>
        </p:spPr>
      </p:pic>
      <p:pic>
        <p:nvPicPr>
          <p:cNvPr id="8" name="Grafik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544659" y="3102863"/>
            <a:ext cx="4653409" cy="3415483"/>
          </a:xfrm>
          <a:prstGeom prst="rect">
            <a:avLst/>
          </a:prstGeom>
          <a:effectLst>
            <a:outerShdw blurRad="50800" dist="38100" dir="2700000" algn="tl" rotWithShape="0">
              <a:prstClr val="black">
                <a:alpha val="40000"/>
              </a:prstClr>
            </a:outerShdw>
          </a:effectLst>
        </p:spPr>
      </p:pic>
      <p:pic>
        <p:nvPicPr>
          <p:cNvPr id="9" name="Grafik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166350" y="3102863"/>
            <a:ext cx="4653409" cy="3415483"/>
          </a:xfrm>
          <a:prstGeom prst="rect">
            <a:avLst/>
          </a:prstGeom>
          <a:effectLst>
            <a:outerShdw blurRad="50800" dist="38100" dir="2700000" algn="tl" rotWithShape="0">
              <a:prstClr val="black">
                <a:alpha val="40000"/>
              </a:prstClr>
            </a:outerShdw>
          </a:effectLst>
        </p:spPr>
      </p:pic>
      <p:sp>
        <p:nvSpPr>
          <p:cNvPr id="10" name="Textfeld 9"/>
          <p:cNvSpPr txBox="1"/>
          <p:nvPr/>
        </p:nvSpPr>
        <p:spPr>
          <a:xfrm>
            <a:off x="2681860" y="6573370"/>
            <a:ext cx="1884784" cy="584775"/>
          </a:xfrm>
          <a:prstGeom prst="rect">
            <a:avLst/>
          </a:prstGeom>
          <a:noFill/>
        </p:spPr>
        <p:txBody>
          <a:bodyPr wrap="square" rtlCol="0">
            <a:spAutoFit/>
          </a:bodyPr>
          <a:lstStyle/>
          <a:p>
            <a:pPr algn="ctr"/>
            <a:r>
              <a:rPr lang="en-US" sz="3200" dirty="0">
                <a:solidFill>
                  <a:schemeClr val="tx1">
                    <a:lumMod val="65000"/>
                    <a:lumOff val="35000"/>
                  </a:schemeClr>
                </a:solidFill>
              </a:rPr>
              <a:t>LOD 0</a:t>
            </a:r>
          </a:p>
        </p:txBody>
      </p:sp>
      <p:sp>
        <p:nvSpPr>
          <p:cNvPr id="11" name="Textfeld 10"/>
          <p:cNvSpPr txBox="1"/>
          <p:nvPr/>
        </p:nvSpPr>
        <p:spPr>
          <a:xfrm>
            <a:off x="8266264" y="6573370"/>
            <a:ext cx="1884784" cy="584775"/>
          </a:xfrm>
          <a:prstGeom prst="rect">
            <a:avLst/>
          </a:prstGeom>
          <a:noFill/>
        </p:spPr>
        <p:txBody>
          <a:bodyPr wrap="square" rtlCol="0">
            <a:spAutoFit/>
          </a:bodyPr>
          <a:lstStyle/>
          <a:p>
            <a:pPr algn="ctr"/>
            <a:r>
              <a:rPr lang="en-US" sz="3200" dirty="0">
                <a:solidFill>
                  <a:schemeClr val="tx1">
                    <a:lumMod val="65000"/>
                    <a:lumOff val="35000"/>
                  </a:schemeClr>
                </a:solidFill>
              </a:rPr>
              <a:t>LOD </a:t>
            </a:r>
            <a:r>
              <a:rPr lang="en-US" sz="3200" dirty="0" smtClean="0">
                <a:solidFill>
                  <a:schemeClr val="tx1">
                    <a:lumMod val="65000"/>
                    <a:lumOff val="35000"/>
                  </a:schemeClr>
                </a:solidFill>
              </a:rPr>
              <a:t>1</a:t>
            </a:r>
            <a:endParaRPr lang="en-US" sz="3200" dirty="0">
              <a:solidFill>
                <a:schemeClr val="tx1">
                  <a:lumMod val="65000"/>
                  <a:lumOff val="35000"/>
                </a:schemeClr>
              </a:solidFill>
            </a:endParaRPr>
          </a:p>
        </p:txBody>
      </p:sp>
      <p:sp>
        <p:nvSpPr>
          <p:cNvPr id="12" name="Textfeld 11"/>
          <p:cNvSpPr txBox="1"/>
          <p:nvPr/>
        </p:nvSpPr>
        <p:spPr>
          <a:xfrm>
            <a:off x="13928971" y="6573370"/>
            <a:ext cx="1884784" cy="584775"/>
          </a:xfrm>
          <a:prstGeom prst="rect">
            <a:avLst/>
          </a:prstGeom>
          <a:noFill/>
        </p:spPr>
        <p:txBody>
          <a:bodyPr wrap="square" rtlCol="0">
            <a:spAutoFit/>
          </a:bodyPr>
          <a:lstStyle/>
          <a:p>
            <a:pPr algn="ctr"/>
            <a:r>
              <a:rPr lang="en-US" sz="3200" dirty="0">
                <a:solidFill>
                  <a:schemeClr val="tx1">
                    <a:lumMod val="65000"/>
                    <a:lumOff val="35000"/>
                  </a:schemeClr>
                </a:solidFill>
              </a:rPr>
              <a:t>LOD </a:t>
            </a:r>
            <a:r>
              <a:rPr lang="en-US" sz="3200" dirty="0" smtClean="0">
                <a:solidFill>
                  <a:schemeClr val="tx1">
                    <a:lumMod val="65000"/>
                    <a:lumOff val="35000"/>
                  </a:schemeClr>
                </a:solidFill>
              </a:rPr>
              <a:t>2</a:t>
            </a:r>
            <a:endParaRPr lang="en-US" sz="3200" dirty="0">
              <a:solidFill>
                <a:schemeClr val="tx1">
                  <a:lumMod val="65000"/>
                  <a:lumOff val="35000"/>
                </a:schemeClr>
              </a:solidFill>
            </a:endParaRPr>
          </a:p>
        </p:txBody>
      </p:sp>
      <p:sp>
        <p:nvSpPr>
          <p:cNvPr id="13" name="Textfeld 12"/>
          <p:cNvSpPr txBox="1"/>
          <p:nvPr/>
        </p:nvSpPr>
        <p:spPr>
          <a:xfrm>
            <a:off x="19550662" y="6573370"/>
            <a:ext cx="1884784" cy="584775"/>
          </a:xfrm>
          <a:prstGeom prst="rect">
            <a:avLst/>
          </a:prstGeom>
          <a:noFill/>
        </p:spPr>
        <p:txBody>
          <a:bodyPr wrap="square" rtlCol="0">
            <a:spAutoFit/>
          </a:bodyPr>
          <a:lstStyle/>
          <a:p>
            <a:pPr algn="ctr"/>
            <a:r>
              <a:rPr lang="en-US" sz="3200" dirty="0">
                <a:solidFill>
                  <a:schemeClr val="tx1">
                    <a:lumMod val="65000"/>
                    <a:lumOff val="35000"/>
                  </a:schemeClr>
                </a:solidFill>
              </a:rPr>
              <a:t>LOD </a:t>
            </a:r>
            <a:r>
              <a:rPr lang="en-US" sz="3200" dirty="0" smtClean="0">
                <a:solidFill>
                  <a:schemeClr val="tx1">
                    <a:lumMod val="65000"/>
                    <a:lumOff val="35000"/>
                  </a:schemeClr>
                </a:solidFill>
              </a:rPr>
              <a:t>3</a:t>
            </a:r>
            <a:endParaRPr lang="en-US" sz="3200" dirty="0">
              <a:solidFill>
                <a:schemeClr val="tx1">
                  <a:lumMod val="65000"/>
                  <a:lumOff val="35000"/>
                </a:schemeClr>
              </a:solidFill>
            </a:endParaRPr>
          </a:p>
        </p:txBody>
      </p:sp>
    </p:spTree>
    <p:extLst>
      <p:ext uri="{BB962C8B-B14F-4D97-AF65-F5344CB8AC3E}">
        <p14:creationId xmlns:p14="http://schemas.microsoft.com/office/powerpoint/2010/main" val="205703865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en-US" dirty="0" err="1" smtClean="0"/>
              <a:t>AbstractBoundarySurface</a:t>
            </a:r>
            <a:r>
              <a:rPr lang="en-US" dirty="0" smtClean="0"/>
              <a:t> feature type (excerpt)</a:t>
            </a:r>
            <a:endParaRPr lang="en-US" dirty="0"/>
          </a:p>
        </p:txBody>
      </p:sp>
      <p:sp>
        <p:nvSpPr>
          <p:cNvPr id="4" name="Foliennummernplatzhalter 3"/>
          <p:cNvSpPr>
            <a:spLocks noGrp="1"/>
          </p:cNvSpPr>
          <p:nvPr>
            <p:ph type="sldNum" sz="quarter" idx="12"/>
          </p:nvPr>
        </p:nvSpPr>
        <p:spPr/>
        <p:txBody>
          <a:bodyPr/>
          <a:lstStyle/>
          <a:p>
            <a:fld id="{AC1DDCB9-F0E3-4746-84F2-95D2A8F7600E}" type="slidenum">
              <a:rPr lang="de-DE" smtClean="0"/>
              <a:pPr/>
              <a:t>7</a:t>
            </a:fld>
            <a:endParaRPr lang="de-DE" dirty="0"/>
          </a:p>
        </p:txBody>
      </p:sp>
      <p:sp>
        <p:nvSpPr>
          <p:cNvPr id="5" name="Fußzeilenplatzhalter 4"/>
          <p:cNvSpPr>
            <a:spLocks noGrp="1"/>
          </p:cNvSpPr>
          <p:nvPr>
            <p:ph type="ftr" sz="quarter" idx="11"/>
          </p:nvPr>
        </p:nvSpPr>
        <p:spPr/>
        <p:txBody>
          <a:bodyPr/>
          <a:lstStyle/>
          <a:p>
            <a:r>
              <a:rPr lang="en-US" smtClean="0"/>
              <a:t>C. Nagel: Revision of the CityGML LOD concept</a:t>
            </a:r>
            <a:endParaRPr lang="de-DE" dirty="0"/>
          </a:p>
        </p:txBody>
      </p:sp>
      <p:sp>
        <p:nvSpPr>
          <p:cNvPr id="7" name="Inhaltsplatzhalter 1"/>
          <p:cNvSpPr txBox="1">
            <a:spLocks/>
          </p:cNvSpPr>
          <p:nvPr/>
        </p:nvSpPr>
        <p:spPr>
          <a:xfrm>
            <a:off x="1676509" y="9181322"/>
            <a:ext cx="21032570" cy="3174035"/>
          </a:xfrm>
          <a:prstGeom prst="rect">
            <a:avLst/>
          </a:prstGeom>
        </p:spPr>
        <p:txBody>
          <a:bodyPr vert="horz" lIns="91440" tIns="45720" rIns="91440" bIns="45720" rtlCol="0">
            <a:normAutofit/>
          </a:bodyPr>
          <a:lstStyle>
            <a:lvl1pPr marL="895350" indent="-895350" algn="l" defTabSz="1828891" rtl="0" eaLnBrk="1" latinLnBrk="0" hangingPunct="1">
              <a:lnSpc>
                <a:spcPct val="100000"/>
              </a:lnSpc>
              <a:spcBef>
                <a:spcPts val="0"/>
              </a:spcBef>
              <a:spcAft>
                <a:spcPts val="1200"/>
              </a:spcAft>
              <a:buClr>
                <a:srgbClr val="A8C02D"/>
              </a:buClr>
              <a:buSzPct val="100000"/>
              <a:buFont typeface="Wingdings" panose="05000000000000000000" pitchFamily="2" charset="2"/>
              <a:buChar char="§"/>
              <a:defRPr sz="4800" b="0" kern="1200">
                <a:solidFill>
                  <a:schemeClr val="tx1">
                    <a:lumMod val="65000"/>
                    <a:lumOff val="35000"/>
                  </a:schemeClr>
                </a:solidFill>
                <a:latin typeface="+mn-lt"/>
                <a:ea typeface="+mn-ea"/>
                <a:cs typeface="+mn-cs"/>
              </a:defRPr>
            </a:lvl1pPr>
            <a:lvl2pPr marL="1711325" indent="-796925" algn="l" defTabSz="1828891" rtl="0" eaLnBrk="1" latinLnBrk="0" hangingPunct="1">
              <a:lnSpc>
                <a:spcPct val="100000"/>
              </a:lnSpc>
              <a:spcBef>
                <a:spcPts val="0"/>
              </a:spcBef>
              <a:spcAft>
                <a:spcPts val="1200"/>
              </a:spcAft>
              <a:buClr>
                <a:srgbClr val="A8C02D"/>
              </a:buClr>
              <a:buFont typeface="Arial" panose="020B0604020202020204" pitchFamily="34" charset="0"/>
              <a:buChar char="•"/>
              <a:defRPr sz="4000" kern="1200">
                <a:solidFill>
                  <a:schemeClr val="tx1">
                    <a:lumMod val="65000"/>
                    <a:lumOff val="35000"/>
                  </a:schemeClr>
                </a:solidFill>
                <a:latin typeface="+mj-lt"/>
                <a:ea typeface="+mn-ea"/>
                <a:cs typeface="+mn-cs"/>
              </a:defRPr>
            </a:lvl2pPr>
            <a:lvl3pPr marL="2606675" indent="-777875" algn="l" defTabSz="1828891" rtl="0" eaLnBrk="1" latinLnBrk="0" hangingPunct="1">
              <a:lnSpc>
                <a:spcPct val="100000"/>
              </a:lnSpc>
              <a:spcBef>
                <a:spcPts val="0"/>
              </a:spcBef>
              <a:spcAft>
                <a:spcPts val="1200"/>
              </a:spcAft>
              <a:buClr>
                <a:srgbClr val="A8C02D"/>
              </a:buClr>
              <a:buFont typeface="Symbol" panose="05050102010706020507" pitchFamily="18" charset="2"/>
              <a:buChar char="-"/>
              <a:defRPr sz="3200" kern="1200">
                <a:solidFill>
                  <a:schemeClr val="tx1">
                    <a:lumMod val="65000"/>
                    <a:lumOff val="35000"/>
                  </a:schemeClr>
                </a:solidFill>
                <a:latin typeface="+mj-lt"/>
                <a:ea typeface="+mn-ea"/>
                <a:cs typeface="+mn-cs"/>
              </a:defRPr>
            </a:lvl3pPr>
            <a:lvl4pPr marL="2743200" indent="0" algn="l" defTabSz="1828891" rtl="0" eaLnBrk="1" latinLnBrk="0" hangingPunct="1">
              <a:lnSpc>
                <a:spcPct val="90000"/>
              </a:lnSpc>
              <a:spcBef>
                <a:spcPts val="1000"/>
              </a:spcBef>
              <a:buFont typeface="Symbol" panose="05050102010706020507" pitchFamily="18" charset="2"/>
              <a:buNone/>
              <a:defRPr sz="3600" kern="1200">
                <a:solidFill>
                  <a:schemeClr val="tx1">
                    <a:lumMod val="65000"/>
                    <a:lumOff val="35000"/>
                  </a:schemeClr>
                </a:solidFill>
                <a:latin typeface="+mn-lt"/>
                <a:ea typeface="+mn-ea"/>
                <a:cs typeface="+mn-cs"/>
              </a:defRPr>
            </a:lvl4pPr>
            <a:lvl5pPr marL="4115006" indent="-457223" algn="l" defTabSz="1828891" rtl="0" eaLnBrk="1" latinLnBrk="0" hangingPunct="1">
              <a:lnSpc>
                <a:spcPct val="90000"/>
              </a:lnSpc>
              <a:spcBef>
                <a:spcPts val="1000"/>
              </a:spcBef>
              <a:buFont typeface="Arial" panose="020B0604020202020204" pitchFamily="34" charset="0"/>
              <a:buChar char="•"/>
              <a:defRPr sz="3600" kern="1200">
                <a:solidFill>
                  <a:schemeClr val="tx1">
                    <a:lumMod val="65000"/>
                    <a:lumOff val="35000"/>
                  </a:schemeClr>
                </a:solidFill>
                <a:latin typeface="+mn-lt"/>
                <a:ea typeface="+mn-ea"/>
                <a:cs typeface="+mn-cs"/>
              </a:defRPr>
            </a:lvl5pPr>
            <a:lvl6pPr marL="5029451" indent="-457223" algn="l" defTabSz="1828891"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897" indent="-457223" algn="l" defTabSz="1828891"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343" indent="-457223" algn="l" defTabSz="1828891"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789" indent="-457223" algn="l" defTabSz="1828891"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r>
              <a:rPr lang="en-US" b="1" dirty="0" smtClean="0">
                <a:solidFill>
                  <a:srgbClr val="A8C02D"/>
                </a:solidFill>
              </a:rPr>
              <a:t>New:</a:t>
            </a:r>
            <a:r>
              <a:rPr lang="en-US" dirty="0" smtClean="0"/>
              <a:t> Explicit spatial representation in LOD 0 and LOD 1</a:t>
            </a:r>
          </a:p>
          <a:p>
            <a:r>
              <a:rPr lang="en-US" b="1" dirty="0" smtClean="0">
                <a:solidFill>
                  <a:schemeClr val="accent4"/>
                </a:solidFill>
              </a:rPr>
              <a:t>Note: </a:t>
            </a:r>
            <a:r>
              <a:rPr lang="en-US" dirty="0" smtClean="0"/>
              <a:t>The LOD 0 of the </a:t>
            </a:r>
            <a:r>
              <a:rPr lang="en-US" dirty="0" err="1" smtClean="0">
                <a:solidFill>
                  <a:schemeClr val="accent4"/>
                </a:solidFill>
              </a:rPr>
              <a:t>RoofSurface</a:t>
            </a:r>
            <a:r>
              <a:rPr lang="en-US" dirty="0" smtClean="0"/>
              <a:t>, </a:t>
            </a:r>
            <a:r>
              <a:rPr lang="en-US" dirty="0" err="1" smtClean="0">
                <a:solidFill>
                  <a:schemeClr val="accent4"/>
                </a:solidFill>
              </a:rPr>
              <a:t>FloorSurface</a:t>
            </a:r>
            <a:r>
              <a:rPr lang="en-US" dirty="0" smtClean="0"/>
              <a:t> and </a:t>
            </a:r>
            <a:r>
              <a:rPr lang="en-US" dirty="0" err="1" smtClean="0">
                <a:solidFill>
                  <a:schemeClr val="accent4"/>
                </a:solidFill>
              </a:rPr>
              <a:t>CeilingSurface</a:t>
            </a:r>
            <a:r>
              <a:rPr lang="en-US" dirty="0" smtClean="0"/>
              <a:t> sub-features might additionally allow a </a:t>
            </a:r>
            <a:r>
              <a:rPr lang="en-US" i="1" dirty="0" err="1" smtClean="0"/>
              <a:t>GM_MultiSurface</a:t>
            </a:r>
            <a:r>
              <a:rPr lang="en-US" dirty="0" smtClean="0"/>
              <a:t> representation (debatable)</a:t>
            </a:r>
            <a:endParaRPr lang="en-US" dirty="0"/>
          </a:p>
        </p:txBody>
      </p:sp>
      <p:pic>
        <p:nvPicPr>
          <p:cNvPr id="2" name="Grafik 1"/>
          <p:cNvPicPr>
            <a:picLocks noChangeAspect="1"/>
          </p:cNvPicPr>
          <p:nvPr/>
        </p:nvPicPr>
        <p:blipFill rotWithShape="1">
          <a:blip r:embed="rId2">
            <a:extLst>
              <a:ext uri="{28A0092B-C50C-407E-A947-70E740481C1C}">
                <a14:useLocalDpi xmlns:a14="http://schemas.microsoft.com/office/drawing/2010/main" val="0"/>
              </a:ext>
            </a:extLst>
          </a:blip>
          <a:srcRect l="4004" t="16093" r="3799" b="10323"/>
          <a:stretch/>
        </p:blipFill>
        <p:spPr>
          <a:xfrm>
            <a:off x="3755364" y="2921125"/>
            <a:ext cx="16874859" cy="4815884"/>
          </a:xfrm>
          <a:prstGeom prst="rect">
            <a:avLst/>
          </a:prstGeom>
        </p:spPr>
      </p:pic>
    </p:spTree>
    <p:extLst>
      <p:ext uri="{BB962C8B-B14F-4D97-AF65-F5344CB8AC3E}">
        <p14:creationId xmlns:p14="http://schemas.microsoft.com/office/powerpoint/2010/main" val="21583704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en-US" dirty="0" err="1" smtClean="0"/>
              <a:t>WallSurface</a:t>
            </a:r>
            <a:r>
              <a:rPr lang="en-US" dirty="0" smtClean="0"/>
              <a:t> feature type over </a:t>
            </a:r>
            <a:r>
              <a:rPr lang="en-US" dirty="0"/>
              <a:t>different LODs</a:t>
            </a:r>
          </a:p>
        </p:txBody>
      </p:sp>
      <p:sp>
        <p:nvSpPr>
          <p:cNvPr id="4" name="Foliennummernplatzhalter 3"/>
          <p:cNvSpPr>
            <a:spLocks noGrp="1"/>
          </p:cNvSpPr>
          <p:nvPr>
            <p:ph type="sldNum" sz="quarter" idx="12"/>
          </p:nvPr>
        </p:nvSpPr>
        <p:spPr/>
        <p:txBody>
          <a:bodyPr/>
          <a:lstStyle/>
          <a:p>
            <a:fld id="{AC1DDCB9-F0E3-4746-84F2-95D2A8F7600E}" type="slidenum">
              <a:rPr lang="de-DE" smtClean="0"/>
              <a:pPr/>
              <a:t>8</a:t>
            </a:fld>
            <a:endParaRPr lang="de-DE" dirty="0"/>
          </a:p>
        </p:txBody>
      </p:sp>
      <p:sp>
        <p:nvSpPr>
          <p:cNvPr id="5" name="Fußzeilenplatzhalter 4"/>
          <p:cNvSpPr>
            <a:spLocks noGrp="1"/>
          </p:cNvSpPr>
          <p:nvPr>
            <p:ph type="ftr" sz="quarter" idx="11"/>
          </p:nvPr>
        </p:nvSpPr>
        <p:spPr/>
        <p:txBody>
          <a:bodyPr/>
          <a:lstStyle/>
          <a:p>
            <a:r>
              <a:rPr lang="en-US" smtClean="0"/>
              <a:t>C. Nagel: Revision of the CityGML LOD concept</a:t>
            </a:r>
            <a:endParaRPr lang="de-DE" dirty="0"/>
          </a:p>
        </p:txBody>
      </p:sp>
      <p:pic>
        <p:nvPicPr>
          <p:cNvPr id="7" name="Grafik 6"/>
          <p:cNvPicPr>
            <a:picLocks noChangeAspect="1"/>
          </p:cNvPicPr>
          <p:nvPr/>
        </p:nvPicPr>
        <p:blipFill>
          <a:blip r:embed="rId2">
            <a:lum bright="70000" contrast="-70000"/>
            <a:extLst>
              <a:ext uri="{28A0092B-C50C-407E-A947-70E740481C1C}">
                <a14:useLocalDpi xmlns:a14="http://schemas.microsoft.com/office/drawing/2010/main" val="0"/>
              </a:ext>
            </a:extLst>
          </a:blip>
          <a:stretch>
            <a:fillRect/>
          </a:stretch>
        </p:blipFill>
        <p:spPr>
          <a:xfrm>
            <a:off x="1375850" y="4594340"/>
            <a:ext cx="4496804" cy="1924006"/>
          </a:xfrm>
          <a:prstGeom prst="rect">
            <a:avLst/>
          </a:prstGeom>
          <a:effectLst>
            <a:outerShdw blurRad="50800" dist="38100" dir="2700000" algn="tl" rotWithShape="0">
              <a:prstClr val="black">
                <a:alpha val="40000"/>
              </a:prstClr>
            </a:outerShdw>
          </a:effectLst>
        </p:spPr>
      </p:pic>
      <p:pic>
        <p:nvPicPr>
          <p:cNvPr id="8" name="Grafik 7"/>
          <p:cNvPicPr>
            <a:picLocks noChangeAspect="1"/>
          </p:cNvPicPr>
          <p:nvPr/>
        </p:nvPicPr>
        <p:blipFill>
          <a:blip r:embed="rId3">
            <a:lum bright="70000" contrast="-70000"/>
            <a:extLst>
              <a:ext uri="{28A0092B-C50C-407E-A947-70E740481C1C}">
                <a14:useLocalDpi xmlns:a14="http://schemas.microsoft.com/office/drawing/2010/main" val="0"/>
              </a:ext>
            </a:extLst>
          </a:blip>
          <a:stretch>
            <a:fillRect/>
          </a:stretch>
        </p:blipFill>
        <p:spPr>
          <a:xfrm>
            <a:off x="6840936" y="2961173"/>
            <a:ext cx="4735441" cy="3557173"/>
          </a:xfrm>
          <a:prstGeom prst="rect">
            <a:avLst/>
          </a:prstGeom>
          <a:effectLst>
            <a:outerShdw blurRad="50800" dist="38100" dir="2700000" algn="tl" rotWithShape="0">
              <a:prstClr val="black">
                <a:alpha val="40000"/>
              </a:prstClr>
            </a:outerShdw>
          </a:effectLst>
        </p:spPr>
      </p:pic>
      <p:pic>
        <p:nvPicPr>
          <p:cNvPr id="9" name="Grafik 8"/>
          <p:cNvPicPr>
            <a:picLocks noChangeAspect="1"/>
          </p:cNvPicPr>
          <p:nvPr/>
        </p:nvPicPr>
        <p:blipFill>
          <a:blip r:embed="rId4">
            <a:lum bright="70000" contrast="-70000"/>
            <a:extLst>
              <a:ext uri="{28A0092B-C50C-407E-A947-70E740481C1C}">
                <a14:useLocalDpi xmlns:a14="http://schemas.microsoft.com/office/drawing/2010/main" val="0"/>
              </a:ext>
            </a:extLst>
          </a:blip>
          <a:stretch>
            <a:fillRect/>
          </a:stretch>
        </p:blipFill>
        <p:spPr>
          <a:xfrm>
            <a:off x="12544659" y="3102863"/>
            <a:ext cx="4653409" cy="3415483"/>
          </a:xfrm>
          <a:prstGeom prst="rect">
            <a:avLst/>
          </a:prstGeom>
          <a:effectLst>
            <a:outerShdw blurRad="50800" dist="38100" dir="2700000" algn="tl" rotWithShape="0">
              <a:prstClr val="black">
                <a:alpha val="40000"/>
              </a:prstClr>
            </a:outerShdw>
          </a:effectLst>
        </p:spPr>
      </p:pic>
      <p:pic>
        <p:nvPicPr>
          <p:cNvPr id="10" name="Grafik 9"/>
          <p:cNvPicPr>
            <a:picLocks noChangeAspect="1"/>
          </p:cNvPicPr>
          <p:nvPr/>
        </p:nvPicPr>
        <p:blipFill>
          <a:blip r:embed="rId5">
            <a:lum bright="70000" contrast="-70000"/>
            <a:extLst>
              <a:ext uri="{28A0092B-C50C-407E-A947-70E740481C1C}">
                <a14:useLocalDpi xmlns:a14="http://schemas.microsoft.com/office/drawing/2010/main" val="0"/>
              </a:ext>
            </a:extLst>
          </a:blip>
          <a:stretch>
            <a:fillRect/>
          </a:stretch>
        </p:blipFill>
        <p:spPr>
          <a:xfrm>
            <a:off x="18166350" y="3102863"/>
            <a:ext cx="4653409" cy="3415483"/>
          </a:xfrm>
          <a:prstGeom prst="rect">
            <a:avLst/>
          </a:prstGeom>
          <a:effectLst>
            <a:outerShdw blurRad="50800" dist="38100" dir="2700000" algn="tl" rotWithShape="0">
              <a:prstClr val="black">
                <a:alpha val="40000"/>
              </a:prstClr>
            </a:outerShdw>
          </a:effectLst>
        </p:spPr>
      </p:pic>
      <p:pic>
        <p:nvPicPr>
          <p:cNvPr id="15" name="Grafik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850" y="5629318"/>
            <a:ext cx="2595536" cy="907687"/>
          </a:xfrm>
          <a:prstGeom prst="rect">
            <a:avLst/>
          </a:prstGeom>
        </p:spPr>
      </p:pic>
      <p:pic>
        <p:nvPicPr>
          <p:cNvPr id="16" name="Grafik 1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40936" y="3551389"/>
            <a:ext cx="2775573" cy="2985616"/>
          </a:xfrm>
          <a:prstGeom prst="rect">
            <a:avLst/>
          </a:prstGeom>
        </p:spPr>
      </p:pic>
      <p:pic>
        <p:nvPicPr>
          <p:cNvPr id="17" name="Grafik 1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544659" y="3783937"/>
            <a:ext cx="2715560" cy="2753068"/>
          </a:xfrm>
          <a:prstGeom prst="rect">
            <a:avLst/>
          </a:prstGeom>
        </p:spPr>
      </p:pic>
      <p:pic>
        <p:nvPicPr>
          <p:cNvPr id="18" name="Grafik 1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8166350" y="3783937"/>
            <a:ext cx="2715560" cy="2753068"/>
          </a:xfrm>
          <a:prstGeom prst="rect">
            <a:avLst/>
          </a:prstGeom>
        </p:spPr>
      </p:pic>
      <p:cxnSp>
        <p:nvCxnSpPr>
          <p:cNvPr id="20" name="Gerader Verbinder 19"/>
          <p:cNvCxnSpPr/>
          <p:nvPr/>
        </p:nvCxnSpPr>
        <p:spPr>
          <a:xfrm>
            <a:off x="1375850" y="5629318"/>
            <a:ext cx="2595536" cy="907687"/>
          </a:xfrm>
          <a:prstGeom prst="line">
            <a:avLst/>
          </a:prstGeom>
          <a:ln w="88900">
            <a:solidFill>
              <a:srgbClr val="D7172D"/>
            </a:solidFill>
          </a:ln>
        </p:spPr>
        <p:style>
          <a:lnRef idx="1">
            <a:schemeClr val="accent1"/>
          </a:lnRef>
          <a:fillRef idx="0">
            <a:schemeClr val="accent1"/>
          </a:fillRef>
          <a:effectRef idx="0">
            <a:schemeClr val="accent1"/>
          </a:effectRef>
          <a:fontRef idx="minor">
            <a:schemeClr val="tx1"/>
          </a:fontRef>
        </p:style>
      </p:cxnSp>
      <p:sp>
        <p:nvSpPr>
          <p:cNvPr id="21" name="Textfeld 20"/>
          <p:cNvSpPr txBox="1"/>
          <p:nvPr/>
        </p:nvSpPr>
        <p:spPr>
          <a:xfrm>
            <a:off x="2681860" y="6573370"/>
            <a:ext cx="1884784" cy="584775"/>
          </a:xfrm>
          <a:prstGeom prst="rect">
            <a:avLst/>
          </a:prstGeom>
          <a:noFill/>
        </p:spPr>
        <p:txBody>
          <a:bodyPr wrap="square" rtlCol="0">
            <a:spAutoFit/>
          </a:bodyPr>
          <a:lstStyle/>
          <a:p>
            <a:pPr algn="ctr"/>
            <a:r>
              <a:rPr lang="en-US" sz="3200" dirty="0">
                <a:solidFill>
                  <a:schemeClr val="tx1">
                    <a:lumMod val="65000"/>
                    <a:lumOff val="35000"/>
                  </a:schemeClr>
                </a:solidFill>
              </a:rPr>
              <a:t>LOD 0</a:t>
            </a:r>
          </a:p>
        </p:txBody>
      </p:sp>
      <p:sp>
        <p:nvSpPr>
          <p:cNvPr id="22" name="Textfeld 21"/>
          <p:cNvSpPr txBox="1"/>
          <p:nvPr/>
        </p:nvSpPr>
        <p:spPr>
          <a:xfrm>
            <a:off x="8266264" y="6573370"/>
            <a:ext cx="1884784" cy="584775"/>
          </a:xfrm>
          <a:prstGeom prst="rect">
            <a:avLst/>
          </a:prstGeom>
          <a:noFill/>
        </p:spPr>
        <p:txBody>
          <a:bodyPr wrap="square" rtlCol="0">
            <a:spAutoFit/>
          </a:bodyPr>
          <a:lstStyle/>
          <a:p>
            <a:pPr algn="ctr"/>
            <a:r>
              <a:rPr lang="en-US" sz="3200" dirty="0">
                <a:solidFill>
                  <a:schemeClr val="tx1">
                    <a:lumMod val="65000"/>
                    <a:lumOff val="35000"/>
                  </a:schemeClr>
                </a:solidFill>
              </a:rPr>
              <a:t>LOD </a:t>
            </a:r>
            <a:r>
              <a:rPr lang="en-US" sz="3200" dirty="0" smtClean="0">
                <a:solidFill>
                  <a:schemeClr val="tx1">
                    <a:lumMod val="65000"/>
                    <a:lumOff val="35000"/>
                  </a:schemeClr>
                </a:solidFill>
              </a:rPr>
              <a:t>1</a:t>
            </a:r>
            <a:endParaRPr lang="en-US" sz="3200" dirty="0">
              <a:solidFill>
                <a:schemeClr val="tx1">
                  <a:lumMod val="65000"/>
                  <a:lumOff val="35000"/>
                </a:schemeClr>
              </a:solidFill>
            </a:endParaRPr>
          </a:p>
        </p:txBody>
      </p:sp>
      <p:sp>
        <p:nvSpPr>
          <p:cNvPr id="23" name="Textfeld 22"/>
          <p:cNvSpPr txBox="1"/>
          <p:nvPr/>
        </p:nvSpPr>
        <p:spPr>
          <a:xfrm>
            <a:off x="13928971" y="6573370"/>
            <a:ext cx="1884784" cy="584775"/>
          </a:xfrm>
          <a:prstGeom prst="rect">
            <a:avLst/>
          </a:prstGeom>
          <a:noFill/>
        </p:spPr>
        <p:txBody>
          <a:bodyPr wrap="square" rtlCol="0">
            <a:spAutoFit/>
          </a:bodyPr>
          <a:lstStyle/>
          <a:p>
            <a:pPr algn="ctr"/>
            <a:r>
              <a:rPr lang="en-US" sz="3200" dirty="0">
                <a:solidFill>
                  <a:schemeClr val="tx1">
                    <a:lumMod val="65000"/>
                    <a:lumOff val="35000"/>
                  </a:schemeClr>
                </a:solidFill>
              </a:rPr>
              <a:t>LOD </a:t>
            </a:r>
            <a:r>
              <a:rPr lang="en-US" sz="3200" dirty="0" smtClean="0">
                <a:solidFill>
                  <a:schemeClr val="tx1">
                    <a:lumMod val="65000"/>
                    <a:lumOff val="35000"/>
                  </a:schemeClr>
                </a:solidFill>
              </a:rPr>
              <a:t>2</a:t>
            </a:r>
            <a:endParaRPr lang="en-US" sz="3200" dirty="0">
              <a:solidFill>
                <a:schemeClr val="tx1">
                  <a:lumMod val="65000"/>
                  <a:lumOff val="35000"/>
                </a:schemeClr>
              </a:solidFill>
            </a:endParaRPr>
          </a:p>
        </p:txBody>
      </p:sp>
      <p:sp>
        <p:nvSpPr>
          <p:cNvPr id="24" name="Textfeld 23"/>
          <p:cNvSpPr txBox="1"/>
          <p:nvPr/>
        </p:nvSpPr>
        <p:spPr>
          <a:xfrm>
            <a:off x="19550662" y="6573370"/>
            <a:ext cx="1884784" cy="584775"/>
          </a:xfrm>
          <a:prstGeom prst="rect">
            <a:avLst/>
          </a:prstGeom>
          <a:noFill/>
        </p:spPr>
        <p:txBody>
          <a:bodyPr wrap="square" rtlCol="0">
            <a:spAutoFit/>
          </a:bodyPr>
          <a:lstStyle/>
          <a:p>
            <a:pPr algn="ctr"/>
            <a:r>
              <a:rPr lang="en-US" sz="3200" dirty="0">
                <a:solidFill>
                  <a:schemeClr val="tx1">
                    <a:lumMod val="65000"/>
                    <a:lumOff val="35000"/>
                  </a:schemeClr>
                </a:solidFill>
              </a:rPr>
              <a:t>LOD </a:t>
            </a:r>
            <a:r>
              <a:rPr lang="en-US" sz="3200" dirty="0" smtClean="0">
                <a:solidFill>
                  <a:schemeClr val="tx1">
                    <a:lumMod val="65000"/>
                    <a:lumOff val="35000"/>
                  </a:schemeClr>
                </a:solidFill>
              </a:rPr>
              <a:t>3</a:t>
            </a:r>
            <a:endParaRPr lang="en-US" sz="3200" dirty="0">
              <a:solidFill>
                <a:schemeClr val="tx1">
                  <a:lumMod val="65000"/>
                  <a:lumOff val="35000"/>
                </a:schemeClr>
              </a:solidFill>
            </a:endParaRPr>
          </a:p>
        </p:txBody>
      </p:sp>
      <p:sp>
        <p:nvSpPr>
          <p:cNvPr id="25" name="Inhaltsplatzhalter 1"/>
          <p:cNvSpPr>
            <a:spLocks noGrp="1"/>
          </p:cNvSpPr>
          <p:nvPr>
            <p:ph idx="1"/>
          </p:nvPr>
        </p:nvSpPr>
        <p:spPr>
          <a:xfrm>
            <a:off x="1676509" y="8640148"/>
            <a:ext cx="21032570" cy="3715210"/>
          </a:xfrm>
        </p:spPr>
        <p:txBody>
          <a:bodyPr/>
          <a:lstStyle/>
          <a:p>
            <a:r>
              <a:rPr lang="en-US" b="1" dirty="0" smtClean="0">
                <a:solidFill>
                  <a:srgbClr val="A8C02D"/>
                </a:solidFill>
              </a:rPr>
              <a:t>New: </a:t>
            </a:r>
            <a:r>
              <a:rPr lang="en-US" dirty="0" smtClean="0"/>
              <a:t>Boundary surfaces can be represented in each LOD (as every feature type)</a:t>
            </a:r>
            <a:endParaRPr lang="en-US" dirty="0"/>
          </a:p>
          <a:p>
            <a:r>
              <a:rPr lang="en-US" dirty="0" smtClean="0"/>
              <a:t>Is the name </a:t>
            </a:r>
            <a:r>
              <a:rPr lang="en-US" dirty="0" err="1" smtClean="0"/>
              <a:t>Wall</a:t>
            </a:r>
            <a:r>
              <a:rPr lang="en-US" dirty="0" err="1" smtClean="0">
                <a:solidFill>
                  <a:schemeClr val="accent4"/>
                </a:solidFill>
              </a:rPr>
              <a:t>Surface</a:t>
            </a:r>
            <a:r>
              <a:rPr lang="en-US" dirty="0" smtClean="0"/>
              <a:t> still OK if the LOD 0 representation is a </a:t>
            </a:r>
            <a:r>
              <a:rPr lang="en-US" dirty="0" smtClean="0">
                <a:solidFill>
                  <a:schemeClr val="accent4"/>
                </a:solidFill>
              </a:rPr>
              <a:t>curve</a:t>
            </a:r>
            <a:r>
              <a:rPr lang="en-US" dirty="0" smtClean="0"/>
              <a:t>?</a:t>
            </a:r>
          </a:p>
          <a:p>
            <a:pPr lvl="1"/>
            <a:r>
              <a:rPr lang="en-US" dirty="0" smtClean="0"/>
              <a:t>YES.  The feature represents the “surface of a wall” in real word. The curve geometry in LOD 0 is just a spatial abstraction of that wall surface – but this does not affect the meaning of the feature. </a:t>
            </a:r>
            <a:endParaRPr lang="en-US" dirty="0"/>
          </a:p>
        </p:txBody>
      </p:sp>
    </p:spTree>
    <p:extLst>
      <p:ext uri="{BB962C8B-B14F-4D97-AF65-F5344CB8AC3E}">
        <p14:creationId xmlns:p14="http://schemas.microsoft.com/office/powerpoint/2010/main" val="96038999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nhaltsplatzhalter 5"/>
          <p:cNvPicPr>
            <a:picLocks noGrp="1" noChangeAspect="1"/>
          </p:cNvPicPr>
          <p:nvPr>
            <p:ph idx="1"/>
          </p:nvPr>
        </p:nvPicPr>
        <p:blipFill rotWithShape="1">
          <a:blip r:embed="rId2">
            <a:extLst>
              <a:ext uri="{28A0092B-C50C-407E-A947-70E740481C1C}">
                <a14:useLocalDpi xmlns:a14="http://schemas.microsoft.com/office/drawing/2010/main" val="0"/>
              </a:ext>
            </a:extLst>
          </a:blip>
          <a:srcRect l="3999" t="11551" r="4038" b="7172"/>
          <a:stretch/>
        </p:blipFill>
        <p:spPr>
          <a:xfrm>
            <a:off x="6570926" y="2438400"/>
            <a:ext cx="11243735" cy="5403348"/>
          </a:xfrm>
        </p:spPr>
      </p:pic>
      <p:sp>
        <p:nvSpPr>
          <p:cNvPr id="3" name="Titel 2"/>
          <p:cNvSpPr>
            <a:spLocks noGrp="1"/>
          </p:cNvSpPr>
          <p:nvPr>
            <p:ph type="title"/>
          </p:nvPr>
        </p:nvSpPr>
        <p:spPr/>
        <p:txBody>
          <a:bodyPr/>
          <a:lstStyle/>
          <a:p>
            <a:r>
              <a:rPr lang="en-US" dirty="0" err="1" smtClean="0"/>
              <a:t>SolitaryVegetationObject</a:t>
            </a:r>
            <a:r>
              <a:rPr lang="en-US" dirty="0" smtClean="0"/>
              <a:t> feature </a:t>
            </a:r>
            <a:r>
              <a:rPr lang="en-US" dirty="0"/>
              <a:t>type (excerpt)</a:t>
            </a:r>
          </a:p>
        </p:txBody>
      </p:sp>
      <p:sp>
        <p:nvSpPr>
          <p:cNvPr id="4" name="Foliennummernplatzhalter 3"/>
          <p:cNvSpPr>
            <a:spLocks noGrp="1"/>
          </p:cNvSpPr>
          <p:nvPr>
            <p:ph type="sldNum" sz="quarter" idx="12"/>
          </p:nvPr>
        </p:nvSpPr>
        <p:spPr/>
        <p:txBody>
          <a:bodyPr/>
          <a:lstStyle/>
          <a:p>
            <a:fld id="{AC1DDCB9-F0E3-4746-84F2-95D2A8F7600E}" type="slidenum">
              <a:rPr lang="de-DE" smtClean="0"/>
              <a:pPr/>
              <a:t>9</a:t>
            </a:fld>
            <a:endParaRPr lang="de-DE" dirty="0"/>
          </a:p>
        </p:txBody>
      </p:sp>
      <p:sp>
        <p:nvSpPr>
          <p:cNvPr id="5" name="Fußzeilenplatzhalter 4"/>
          <p:cNvSpPr>
            <a:spLocks noGrp="1"/>
          </p:cNvSpPr>
          <p:nvPr>
            <p:ph type="ftr" sz="quarter" idx="11"/>
          </p:nvPr>
        </p:nvSpPr>
        <p:spPr/>
        <p:txBody>
          <a:bodyPr/>
          <a:lstStyle/>
          <a:p>
            <a:r>
              <a:rPr lang="en-US" smtClean="0"/>
              <a:t>C. Nagel: Revision of the CityGML LOD concept</a:t>
            </a:r>
            <a:endParaRPr lang="de-DE" dirty="0"/>
          </a:p>
        </p:txBody>
      </p:sp>
      <p:sp>
        <p:nvSpPr>
          <p:cNvPr id="7" name="Inhaltsplatzhalter 1"/>
          <p:cNvSpPr txBox="1">
            <a:spLocks/>
          </p:cNvSpPr>
          <p:nvPr/>
        </p:nvSpPr>
        <p:spPr>
          <a:xfrm>
            <a:off x="1676509" y="8822266"/>
            <a:ext cx="21032570" cy="3533091"/>
          </a:xfrm>
          <a:prstGeom prst="rect">
            <a:avLst/>
          </a:prstGeom>
        </p:spPr>
        <p:txBody>
          <a:bodyPr vert="horz" lIns="91440" tIns="45720" rIns="91440" bIns="45720" rtlCol="0">
            <a:normAutofit/>
          </a:bodyPr>
          <a:lstStyle>
            <a:lvl1pPr marL="895350" indent="-895350" algn="l" defTabSz="1828891" rtl="0" eaLnBrk="1" latinLnBrk="0" hangingPunct="1">
              <a:lnSpc>
                <a:spcPct val="100000"/>
              </a:lnSpc>
              <a:spcBef>
                <a:spcPts val="0"/>
              </a:spcBef>
              <a:spcAft>
                <a:spcPts val="1200"/>
              </a:spcAft>
              <a:buClr>
                <a:srgbClr val="A8C02D"/>
              </a:buClr>
              <a:buSzPct val="100000"/>
              <a:buFont typeface="Wingdings" panose="05000000000000000000" pitchFamily="2" charset="2"/>
              <a:buChar char="§"/>
              <a:defRPr sz="4800" b="0" kern="1200">
                <a:solidFill>
                  <a:schemeClr val="tx1">
                    <a:lumMod val="65000"/>
                    <a:lumOff val="35000"/>
                  </a:schemeClr>
                </a:solidFill>
                <a:latin typeface="+mn-lt"/>
                <a:ea typeface="+mn-ea"/>
                <a:cs typeface="+mn-cs"/>
              </a:defRPr>
            </a:lvl1pPr>
            <a:lvl2pPr marL="1711325" indent="-796925" algn="l" defTabSz="1828891" rtl="0" eaLnBrk="1" latinLnBrk="0" hangingPunct="1">
              <a:lnSpc>
                <a:spcPct val="100000"/>
              </a:lnSpc>
              <a:spcBef>
                <a:spcPts val="0"/>
              </a:spcBef>
              <a:spcAft>
                <a:spcPts val="1200"/>
              </a:spcAft>
              <a:buClr>
                <a:srgbClr val="A8C02D"/>
              </a:buClr>
              <a:buFont typeface="Arial" panose="020B0604020202020204" pitchFamily="34" charset="0"/>
              <a:buChar char="•"/>
              <a:defRPr sz="4000" kern="1200">
                <a:solidFill>
                  <a:schemeClr val="tx1">
                    <a:lumMod val="65000"/>
                    <a:lumOff val="35000"/>
                  </a:schemeClr>
                </a:solidFill>
                <a:latin typeface="+mj-lt"/>
                <a:ea typeface="+mn-ea"/>
                <a:cs typeface="+mn-cs"/>
              </a:defRPr>
            </a:lvl2pPr>
            <a:lvl3pPr marL="2606675" indent="-777875" algn="l" defTabSz="1828891" rtl="0" eaLnBrk="1" latinLnBrk="0" hangingPunct="1">
              <a:lnSpc>
                <a:spcPct val="100000"/>
              </a:lnSpc>
              <a:spcBef>
                <a:spcPts val="0"/>
              </a:spcBef>
              <a:spcAft>
                <a:spcPts val="1200"/>
              </a:spcAft>
              <a:buClr>
                <a:srgbClr val="A8C02D"/>
              </a:buClr>
              <a:buFont typeface="Symbol" panose="05050102010706020507" pitchFamily="18" charset="2"/>
              <a:buChar char="-"/>
              <a:defRPr sz="3200" kern="1200">
                <a:solidFill>
                  <a:schemeClr val="tx1">
                    <a:lumMod val="65000"/>
                    <a:lumOff val="35000"/>
                  </a:schemeClr>
                </a:solidFill>
                <a:latin typeface="+mj-lt"/>
                <a:ea typeface="+mn-ea"/>
                <a:cs typeface="+mn-cs"/>
              </a:defRPr>
            </a:lvl3pPr>
            <a:lvl4pPr marL="2743200" indent="0" algn="l" defTabSz="1828891" rtl="0" eaLnBrk="1" latinLnBrk="0" hangingPunct="1">
              <a:lnSpc>
                <a:spcPct val="90000"/>
              </a:lnSpc>
              <a:spcBef>
                <a:spcPts val="1000"/>
              </a:spcBef>
              <a:buFont typeface="Symbol" panose="05050102010706020507" pitchFamily="18" charset="2"/>
              <a:buNone/>
              <a:defRPr sz="3600" kern="1200">
                <a:solidFill>
                  <a:schemeClr val="tx1">
                    <a:lumMod val="65000"/>
                    <a:lumOff val="35000"/>
                  </a:schemeClr>
                </a:solidFill>
                <a:latin typeface="+mn-lt"/>
                <a:ea typeface="+mn-ea"/>
                <a:cs typeface="+mn-cs"/>
              </a:defRPr>
            </a:lvl4pPr>
            <a:lvl5pPr marL="4115006" indent="-457223" algn="l" defTabSz="1828891" rtl="0" eaLnBrk="1" latinLnBrk="0" hangingPunct="1">
              <a:lnSpc>
                <a:spcPct val="90000"/>
              </a:lnSpc>
              <a:spcBef>
                <a:spcPts val="1000"/>
              </a:spcBef>
              <a:buFont typeface="Arial" panose="020B0604020202020204" pitchFamily="34" charset="0"/>
              <a:buChar char="•"/>
              <a:defRPr sz="3600" kern="1200">
                <a:solidFill>
                  <a:schemeClr val="tx1">
                    <a:lumMod val="65000"/>
                    <a:lumOff val="35000"/>
                  </a:schemeClr>
                </a:solidFill>
                <a:latin typeface="+mn-lt"/>
                <a:ea typeface="+mn-ea"/>
                <a:cs typeface="+mn-cs"/>
              </a:defRPr>
            </a:lvl5pPr>
            <a:lvl6pPr marL="5029451" indent="-457223" algn="l" defTabSz="1828891"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897" indent="-457223" algn="l" defTabSz="1828891"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343" indent="-457223" algn="l" defTabSz="1828891"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789" indent="-457223" algn="l" defTabSz="1828891"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r>
              <a:rPr lang="en-US" b="1" dirty="0" smtClean="0">
                <a:solidFill>
                  <a:srgbClr val="A8C02D"/>
                </a:solidFill>
              </a:rPr>
              <a:t>New: </a:t>
            </a:r>
            <a:r>
              <a:rPr lang="en-US" dirty="0" smtClean="0"/>
              <a:t>Trees can now be spatially represented as points in LOD 0 </a:t>
            </a:r>
          </a:p>
          <a:p>
            <a:r>
              <a:rPr lang="en-US" b="1" dirty="0" smtClean="0">
                <a:solidFill>
                  <a:schemeClr val="accent4"/>
                </a:solidFill>
              </a:rPr>
              <a:t>Note: </a:t>
            </a:r>
            <a:r>
              <a:rPr lang="en-US" dirty="0" smtClean="0"/>
              <a:t>CityGML 2.0 defines an LOD 4 geometry for solitary vegetation objects without explaining it (what is the interior of a tree?) </a:t>
            </a:r>
            <a:r>
              <a:rPr lang="en-US" dirty="0" smtClean="0">
                <a:sym typeface="Wingdings" panose="05000000000000000000" pitchFamily="2" charset="2"/>
              </a:rPr>
              <a:t> o</a:t>
            </a:r>
            <a:r>
              <a:rPr lang="en-US" dirty="0" smtClean="0"/>
              <a:t>ur LOD proposal resolves this ambiguity</a:t>
            </a:r>
            <a:endParaRPr lang="en-US" dirty="0"/>
          </a:p>
        </p:txBody>
      </p:sp>
    </p:spTree>
    <p:extLst>
      <p:ext uri="{BB962C8B-B14F-4D97-AF65-F5344CB8AC3E}">
        <p14:creationId xmlns:p14="http://schemas.microsoft.com/office/powerpoint/2010/main" val="768543905"/>
      </p:ext>
    </p:extLst>
  </p:cSld>
  <p:clrMapOvr>
    <a:masterClrMapping/>
  </p:clrMapOvr>
  <p:timing>
    <p:tnLst>
      <p:par>
        <p:cTn id="1" dur="indefinite" restart="never" nodeType="tmRoot"/>
      </p:par>
    </p:tnLst>
  </p:timing>
</p:sld>
</file>

<file path=ppt/theme/theme1.xml><?xml version="1.0" encoding="utf-8"?>
<a:theme xmlns:a="http://schemas.openxmlformats.org/drawingml/2006/main" name="Larissa">
  <a:themeElements>
    <a:clrScheme name="Larissa">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Larissa">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Larissa">
  <a:themeElements>
    <a:clrScheme name="Larissa">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Larissa">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Larissa">
  <a:themeElements>
    <a:clrScheme name="Larissa">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Larissa">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3472</Words>
  <Application>Microsoft Office PowerPoint</Application>
  <PresentationFormat>Benutzerdefiniert</PresentationFormat>
  <Paragraphs>434</Paragraphs>
  <Slides>47</Slides>
  <Notes>4</Notes>
  <HiddenSlides>0</HiddenSlides>
  <MMClips>0</MMClips>
  <ScaleCrop>false</ScaleCrop>
  <HeadingPairs>
    <vt:vector size="4" baseType="variant">
      <vt:variant>
        <vt:lpstr>Design</vt:lpstr>
      </vt:variant>
      <vt:variant>
        <vt:i4>1</vt:i4>
      </vt:variant>
      <vt:variant>
        <vt:lpstr>Folientitel</vt:lpstr>
      </vt:variant>
      <vt:variant>
        <vt:i4>47</vt:i4>
      </vt:variant>
    </vt:vector>
  </HeadingPairs>
  <TitlesOfParts>
    <vt:vector size="48" baseType="lpstr">
      <vt:lpstr>Larissa</vt:lpstr>
      <vt:lpstr>Proposal for a revision of the  CityGML LOD concept</vt:lpstr>
      <vt:lpstr>Part 1: Our proposal</vt:lpstr>
      <vt:lpstr>General idea</vt:lpstr>
      <vt:lpstr>Realization in UML (first draft…)</vt:lpstr>
      <vt:lpstr>AbstractBuilding feature type (excerpt)</vt:lpstr>
      <vt:lpstr>Building feature type over different LODs</vt:lpstr>
      <vt:lpstr>AbstractBoundarySurface feature type (excerpt)</vt:lpstr>
      <vt:lpstr>WallSurface feature type over different LODs</vt:lpstr>
      <vt:lpstr>SolitaryVegetationObject feature type (excerpt)</vt:lpstr>
      <vt:lpstr>SolitaryVegetationObject feature type over different LODs</vt:lpstr>
      <vt:lpstr>Example: Floor plans</vt:lpstr>
      <vt:lpstr>Example: LOD 2 building model </vt:lpstr>
      <vt:lpstr>Example: Building model with features in LOD 0 and LOD 1 </vt:lpstr>
      <vt:lpstr>Profiles</vt:lpstr>
      <vt:lpstr>Summary</vt:lpstr>
      <vt:lpstr>Part 2: Comparison with SIG3D proposal</vt:lpstr>
      <vt:lpstr>Relation to SIG3D proposal</vt:lpstr>
      <vt:lpstr>Building model in LOD 2</vt:lpstr>
      <vt:lpstr>Building model in LOD 2</vt:lpstr>
      <vt:lpstr>Building model in LOD 2</vt:lpstr>
      <vt:lpstr>Building model in LOD 2</vt:lpstr>
      <vt:lpstr>Building model in LOD 2</vt:lpstr>
      <vt:lpstr>Building model in LOD 2</vt:lpstr>
      <vt:lpstr>Building model in LOD 2</vt:lpstr>
      <vt:lpstr>Building model in LOD 2</vt:lpstr>
      <vt:lpstr>Building model in LOD 2</vt:lpstr>
      <vt:lpstr>Building model in LOD 2</vt:lpstr>
      <vt:lpstr>Building model in LOD 2</vt:lpstr>
      <vt:lpstr>Building model in LOD 2</vt:lpstr>
      <vt:lpstr>Building floor plan in LOD 0</vt:lpstr>
      <vt:lpstr>Building floor plan in LOD 0</vt:lpstr>
      <vt:lpstr>Building model in LOD 1</vt:lpstr>
      <vt:lpstr>Building model in LOD 1</vt:lpstr>
      <vt:lpstr>Building model in mixed LODs</vt:lpstr>
      <vt:lpstr>Building model in mixed LODs</vt:lpstr>
      <vt:lpstr>Building model in LOD 3</vt:lpstr>
      <vt:lpstr>Building model in LOD 3</vt:lpstr>
      <vt:lpstr>SIG3D LOD matrixes and usage restrictions</vt:lpstr>
      <vt:lpstr>Issues in SIG3D proposal (I)</vt:lpstr>
      <vt:lpstr>Issues in SIG3D proposal (II)</vt:lpstr>
      <vt:lpstr>Issues in SIG3D proposal (III)</vt:lpstr>
      <vt:lpstr>Issues in SIG3D proposal (IV)</vt:lpstr>
      <vt:lpstr>Part 3: Bridging the gap…</vt:lpstr>
      <vt:lpstr>Conceptual agreement between both proposals</vt:lpstr>
      <vt:lpstr>Usage restrictions on feature types</vt:lpstr>
      <vt:lpstr>Semantic quality measure (only first thoughts…)</vt:lpstr>
      <vt:lpstr>Additional measures (only first thoughts…)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Felix Kunde</dc:creator>
  <cp:lastModifiedBy>gerd</cp:lastModifiedBy>
  <cp:revision>304</cp:revision>
  <cp:lastPrinted>2014-10-20T14:37:13Z</cp:lastPrinted>
  <dcterms:created xsi:type="dcterms:W3CDTF">2014-09-09T08:08:20Z</dcterms:created>
  <dcterms:modified xsi:type="dcterms:W3CDTF">2014-10-20T17:31:26Z</dcterms:modified>
</cp:coreProperties>
</file>